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9"/>
  </p:notesMasterIdLst>
  <p:handoutMasterIdLst>
    <p:handoutMasterId r:id="rId30"/>
  </p:handoutMasterIdLst>
  <p:sldIdLst>
    <p:sldId id="256" r:id="rId5"/>
    <p:sldId id="257" r:id="rId6"/>
    <p:sldId id="258" r:id="rId7"/>
    <p:sldId id="259" r:id="rId8"/>
    <p:sldId id="265" r:id="rId9"/>
    <p:sldId id="266" r:id="rId10"/>
    <p:sldId id="267" r:id="rId11"/>
    <p:sldId id="260" r:id="rId12"/>
    <p:sldId id="268" r:id="rId13"/>
    <p:sldId id="269" r:id="rId14"/>
    <p:sldId id="270" r:id="rId15"/>
    <p:sldId id="271" r:id="rId16"/>
    <p:sldId id="263" r:id="rId17"/>
    <p:sldId id="272" r:id="rId18"/>
    <p:sldId id="273" r:id="rId19"/>
    <p:sldId id="274" r:id="rId20"/>
    <p:sldId id="277" r:id="rId21"/>
    <p:sldId id="275" r:id="rId22"/>
    <p:sldId id="276" r:id="rId23"/>
    <p:sldId id="278" r:id="rId24"/>
    <p:sldId id="279" r:id="rId25"/>
    <p:sldId id="282" r:id="rId26"/>
    <p:sldId id="281" r:id="rId27"/>
    <p:sldId id="264"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1E42"/>
    <a:srgbClr val="E2DED9"/>
    <a:srgbClr val="FDFDFD"/>
    <a:srgbClr val="DEDBD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C2FFA5D-87B4-456A-9821-1D502468CF0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5" autoAdjust="0"/>
    <p:restoredTop sz="94660"/>
  </p:normalViewPr>
  <p:slideViewPr>
    <p:cSldViewPr snapToGrid="0">
      <p:cViewPr varScale="1">
        <p:scale>
          <a:sx n="62" d="100"/>
          <a:sy n="62" d="100"/>
        </p:scale>
        <p:origin x="48" y="14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D81DDF-98D4-498E-A94D-DDD7A807AD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391BFCE-55A1-4C09-B4B5-9359AD6F4D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E4FA28-26D5-4BDF-9A75-C27596ADE055}" type="datetimeFigureOut">
              <a:rPr lang="en-US" smtClean="0"/>
              <a:t>7/25/2020</a:t>
            </a:fld>
            <a:endParaRPr lang="en-US" dirty="0"/>
          </a:p>
        </p:txBody>
      </p:sp>
      <p:sp>
        <p:nvSpPr>
          <p:cNvPr id="4" name="Footer Placeholder 3">
            <a:extLst>
              <a:ext uri="{FF2B5EF4-FFF2-40B4-BE49-F238E27FC236}">
                <a16:creationId xmlns:a16="http://schemas.microsoft.com/office/drawing/2014/main" id="{4BEEB1F3-97EE-4F0D-B402-E34820EC6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054877F-A04A-4D6A-A0A8-95CC6E2D2A3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507CFE-5866-4B40-8953-42375E9B5DB3}" type="slidenum">
              <a:rPr lang="en-US" smtClean="0"/>
              <a:t>‹#›</a:t>
            </a:fld>
            <a:endParaRPr lang="en-US" dirty="0"/>
          </a:p>
        </p:txBody>
      </p:sp>
    </p:spTree>
    <p:extLst>
      <p:ext uri="{BB962C8B-B14F-4D97-AF65-F5344CB8AC3E}">
        <p14:creationId xmlns:p14="http://schemas.microsoft.com/office/powerpoint/2010/main" val="195525077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FE1D6F-8584-4A53-833D-DCA47225B220}" type="datetimeFigureOut">
              <a:rPr lang="en-US" smtClean="0"/>
              <a:t>7/25/2020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3874D-A20A-4B3E-9C12-F524953D5B76}" type="slidenum">
              <a:rPr lang="en-US" smtClean="0"/>
              <a:t>‹#›</a:t>
            </a:fld>
            <a:endParaRPr lang="en-US" dirty="0"/>
          </a:p>
        </p:txBody>
      </p:sp>
    </p:spTree>
    <p:extLst>
      <p:ext uri="{BB962C8B-B14F-4D97-AF65-F5344CB8AC3E}">
        <p14:creationId xmlns:p14="http://schemas.microsoft.com/office/powerpoint/2010/main" val="2285305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7464" y="802298"/>
            <a:ext cx="8637073" cy="2541431"/>
          </a:xfrm>
        </p:spPr>
        <p:txBody>
          <a:bodyPr bIns="0" anchor="b">
            <a:normAutofit/>
          </a:bodyPr>
          <a:lstStyle>
            <a:lvl1pPr algn="l">
              <a:defRPr sz="6600"/>
            </a:lvl1pPr>
          </a:lstStyle>
          <a:p>
            <a:r>
              <a:rPr lang="en-US" noProof="0"/>
              <a:t>Click to edit Master title style</a:t>
            </a:r>
          </a:p>
        </p:txBody>
      </p:sp>
      <p:sp>
        <p:nvSpPr>
          <p:cNvPr id="3" name="Subtitle 2"/>
          <p:cNvSpPr>
            <a:spLocks noGrp="1"/>
          </p:cNvSpPr>
          <p:nvPr>
            <p:ph type="subTitle" idx="1"/>
          </p:nvPr>
        </p:nvSpPr>
        <p:spPr>
          <a:xfrm>
            <a:off x="1777464"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p:cNvSpPr>
            <a:spLocks noGrp="1"/>
          </p:cNvSpPr>
          <p:nvPr>
            <p:ph type="dt" sz="half" idx="10"/>
          </p:nvPr>
        </p:nvSpPr>
        <p:spPr>
          <a:xfrm>
            <a:off x="6913821" y="6370429"/>
            <a:ext cx="3500715" cy="309201"/>
          </a:xfrm>
        </p:spPr>
        <p:txBody>
          <a:bodyPr/>
          <a:lstStyle/>
          <a:p>
            <a:fld id="{2D202488-4139-4052-B998-251C9C912739}" type="datetimeFigureOut">
              <a:rPr lang="en-US" noProof="0" smtClean="0"/>
              <a:t>7/25/2020</a:t>
            </a:fld>
            <a:endParaRPr lang="en-US" noProof="0" dirty="0"/>
          </a:p>
        </p:txBody>
      </p:sp>
      <p:sp>
        <p:nvSpPr>
          <p:cNvPr id="5" name="Footer Placeholder 4"/>
          <p:cNvSpPr>
            <a:spLocks noGrp="1"/>
          </p:cNvSpPr>
          <p:nvPr>
            <p:ph type="ftr" sz="quarter" idx="11"/>
          </p:nvPr>
        </p:nvSpPr>
        <p:spPr>
          <a:xfrm>
            <a:off x="1777464" y="6370430"/>
            <a:ext cx="4973915" cy="309201"/>
          </a:xfrm>
        </p:spPr>
        <p:txBody>
          <a:bodyPr/>
          <a:lstStyle/>
          <a:p>
            <a:r>
              <a:rPr lang="en-US" noProof="0" dirty="0"/>
              <a:t>Add Footer Here</a:t>
            </a:r>
          </a:p>
        </p:txBody>
      </p:sp>
      <p:cxnSp>
        <p:nvCxnSpPr>
          <p:cNvPr id="15" name="Straight Connector 14"/>
          <p:cNvCxnSpPr/>
          <p:nvPr/>
        </p:nvCxnSpPr>
        <p:spPr>
          <a:xfrm>
            <a:off x="1777464"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56400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Gallery ">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00394" y="3128470"/>
            <a:ext cx="3024000" cy="1906565"/>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7873638" y="5144980"/>
            <a:ext cx="3036438" cy="807405"/>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6" name="Footer Placeholder 5"/>
          <p:cNvSpPr>
            <a:spLocks noGrp="1"/>
          </p:cNvSpPr>
          <p:nvPr>
            <p:ph type="ftr" sz="quarter" idx="11"/>
          </p:nvPr>
        </p:nvSpPr>
        <p:spPr/>
        <p:txBody>
          <a:bodyPr/>
          <a:lstStyle/>
          <a:p>
            <a:r>
              <a:rPr lang="en-US" noProof="0" dirty="0"/>
              <a:t>Add Footer Here</a:t>
            </a:r>
          </a:p>
        </p:txBody>
      </p:sp>
      <p:cxnSp>
        <p:nvCxnSpPr>
          <p:cNvPr id="9" name="Straight Connector 8">
            <a:extLst>
              <a:ext uri="{FF2B5EF4-FFF2-40B4-BE49-F238E27FC236}">
                <a16:creationId xmlns:a16="http://schemas.microsoft.com/office/drawing/2014/main" id="{6CC09F73-0AD6-4A1E-A331-75A00B808982}"/>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 name="Content Placeholder 2">
            <a:extLst>
              <a:ext uri="{FF2B5EF4-FFF2-40B4-BE49-F238E27FC236}">
                <a16:creationId xmlns:a16="http://schemas.microsoft.com/office/drawing/2014/main" id="{9DE9A20D-024F-4A17-9B20-526AA4037253}"/>
              </a:ext>
            </a:extLst>
          </p:cNvPr>
          <p:cNvSpPr>
            <a:spLocks noGrp="1"/>
          </p:cNvSpPr>
          <p:nvPr>
            <p:ph idx="12"/>
          </p:nvPr>
        </p:nvSpPr>
        <p:spPr>
          <a:xfrm>
            <a:off x="4602108" y="3128470"/>
            <a:ext cx="3024000" cy="1906565"/>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37D8F60F-F9DD-4AAC-BF28-C004CCDF2D69}"/>
              </a:ext>
            </a:extLst>
          </p:cNvPr>
          <p:cNvSpPr>
            <a:spLocks noGrp="1"/>
          </p:cNvSpPr>
          <p:nvPr>
            <p:ph idx="13"/>
          </p:nvPr>
        </p:nvSpPr>
        <p:spPr>
          <a:xfrm>
            <a:off x="7873638" y="3128470"/>
            <a:ext cx="3024000" cy="1906565"/>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3">
            <a:extLst>
              <a:ext uri="{FF2B5EF4-FFF2-40B4-BE49-F238E27FC236}">
                <a16:creationId xmlns:a16="http://schemas.microsoft.com/office/drawing/2014/main" id="{8F09FDD8-5B1C-4AAA-8EEC-0A77C9E477D1}"/>
              </a:ext>
            </a:extLst>
          </p:cNvPr>
          <p:cNvSpPr>
            <a:spLocks noGrp="1"/>
          </p:cNvSpPr>
          <p:nvPr>
            <p:ph type="body" sz="half" idx="14"/>
          </p:nvPr>
        </p:nvSpPr>
        <p:spPr>
          <a:xfrm>
            <a:off x="4595889" y="5144979"/>
            <a:ext cx="3036438" cy="807405"/>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2" name="Text Placeholder 3">
            <a:extLst>
              <a:ext uri="{FF2B5EF4-FFF2-40B4-BE49-F238E27FC236}">
                <a16:creationId xmlns:a16="http://schemas.microsoft.com/office/drawing/2014/main" id="{E6DF0B7E-E17E-4875-966D-4DE67F755B71}"/>
              </a:ext>
            </a:extLst>
          </p:cNvPr>
          <p:cNvSpPr>
            <a:spLocks noGrp="1"/>
          </p:cNvSpPr>
          <p:nvPr>
            <p:ph type="body" sz="half" idx="15"/>
          </p:nvPr>
        </p:nvSpPr>
        <p:spPr>
          <a:xfrm>
            <a:off x="1306587" y="5144978"/>
            <a:ext cx="3036438" cy="807405"/>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3" name="Straight Connector 12">
            <a:extLst>
              <a:ext uri="{FF2B5EF4-FFF2-40B4-BE49-F238E27FC236}">
                <a16:creationId xmlns:a16="http://schemas.microsoft.com/office/drawing/2014/main" id="{5685D963-B130-47E9-AFCC-AEBED2B1155B}"/>
              </a:ext>
            </a:extLst>
          </p:cNvPr>
          <p:cNvCxnSpPr>
            <a:cxnSpLocks/>
          </p:cNvCxnSpPr>
          <p:nvPr userDrawn="1"/>
        </p:nvCxnSpPr>
        <p:spPr>
          <a:xfrm>
            <a:off x="4484077" y="5144978"/>
            <a:ext cx="0" cy="807405"/>
          </a:xfrm>
          <a:prstGeom prst="line">
            <a:avLst/>
          </a:prstGeom>
          <a:ln w="19050">
            <a:solidFill>
              <a:schemeClr val="bg2">
                <a:lumMod val="75000"/>
              </a:schemeClr>
            </a:solidFill>
          </a:ln>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2FA9B6CF-713A-4942-BE35-A61AFCDDFD3D}"/>
              </a:ext>
            </a:extLst>
          </p:cNvPr>
          <p:cNvCxnSpPr>
            <a:cxnSpLocks/>
          </p:cNvCxnSpPr>
          <p:nvPr userDrawn="1"/>
        </p:nvCxnSpPr>
        <p:spPr>
          <a:xfrm>
            <a:off x="7757747" y="5144978"/>
            <a:ext cx="0" cy="807405"/>
          </a:xfrm>
          <a:prstGeom prst="line">
            <a:avLst/>
          </a:prstGeom>
          <a:ln w="19050">
            <a:solidFill>
              <a:schemeClr val="bg2">
                <a:lumMod val="75000"/>
              </a:schemeClr>
            </a:solidFill>
          </a:ln>
        </p:spPr>
        <p:style>
          <a:lnRef idx="3">
            <a:schemeClr val="accent1"/>
          </a:lnRef>
          <a:fillRef idx="0">
            <a:schemeClr val="accent1"/>
          </a:fillRef>
          <a:effectRef idx="2">
            <a:schemeClr val="accent1"/>
          </a:effectRef>
          <a:fontRef idx="minor">
            <a:schemeClr val="tx1"/>
          </a:fontRef>
        </p:style>
      </p:cxnSp>
      <p:sp>
        <p:nvSpPr>
          <p:cNvPr id="19" name="Text Placeholder 18">
            <a:extLst>
              <a:ext uri="{FF2B5EF4-FFF2-40B4-BE49-F238E27FC236}">
                <a16:creationId xmlns:a16="http://schemas.microsoft.com/office/drawing/2014/main" id="{93809A32-C7A4-4739-994B-BE492F855ACC}"/>
              </a:ext>
            </a:extLst>
          </p:cNvPr>
          <p:cNvSpPr>
            <a:spLocks noGrp="1"/>
          </p:cNvSpPr>
          <p:nvPr>
            <p:ph type="body" sz="quarter" idx="16"/>
          </p:nvPr>
        </p:nvSpPr>
        <p:spPr>
          <a:xfrm>
            <a:off x="1290908" y="1617663"/>
            <a:ext cx="9618391" cy="1336675"/>
          </a:xfrm>
        </p:spPr>
        <p:txBody>
          <a:bodyPr>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itle 6">
            <a:extLst>
              <a:ext uri="{FF2B5EF4-FFF2-40B4-BE49-F238E27FC236}">
                <a16:creationId xmlns:a16="http://schemas.microsoft.com/office/drawing/2014/main" id="{2C1ABD52-D5FE-4FC2-8449-5DA0E52853E1}"/>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242703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noProof="0"/>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p:cNvSpPr>
            <a:spLocks noGrp="1"/>
          </p:cNvSpPr>
          <p:nvPr>
            <p:ph type="dt" sz="half" idx="10"/>
          </p:nvPr>
        </p:nvSpPr>
        <p:spPr>
          <a:xfrm>
            <a:off x="7236069" y="6332578"/>
            <a:ext cx="4315852" cy="320123"/>
          </a:xfrm>
        </p:spPr>
        <p:txBody>
          <a:bodyPr/>
          <a:lstStyle>
            <a:lvl1pPr algn="r">
              <a:defRPr/>
            </a:lvl1pPr>
          </a:lstStyle>
          <a:p>
            <a:fld id="{2D202488-4139-4052-B998-251C9C912739}" type="datetimeFigureOut">
              <a:rPr lang="en-US" noProof="0" smtClean="0"/>
              <a:pPr/>
              <a:t>7/25/2020</a:t>
            </a:fld>
            <a:endParaRPr lang="en-US" noProof="0" dirty="0"/>
          </a:p>
        </p:txBody>
      </p:sp>
      <p:sp>
        <p:nvSpPr>
          <p:cNvPr id="6" name="Footer Placeholder 5"/>
          <p:cNvSpPr>
            <a:spLocks noGrp="1"/>
          </p:cNvSpPr>
          <p:nvPr>
            <p:ph type="ftr" sz="quarter" idx="11"/>
          </p:nvPr>
        </p:nvSpPr>
        <p:spPr>
          <a:xfrm>
            <a:off x="1447382" y="6332578"/>
            <a:ext cx="5541004" cy="320931"/>
          </a:xfrm>
        </p:spPr>
        <p:txBody>
          <a:bodyPr/>
          <a:lstStyle/>
          <a:p>
            <a:r>
              <a:rPr lang="en-US" noProof="0" dirty="0"/>
              <a:t>Add Footer Here</a:t>
            </a:r>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81589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5" name="Footer Placeholder 4"/>
          <p:cNvSpPr>
            <a:spLocks noGrp="1"/>
          </p:cNvSpPr>
          <p:nvPr>
            <p:ph type="ftr" sz="quarter" idx="11"/>
          </p:nvPr>
        </p:nvSpPr>
        <p:spPr/>
        <p:txBody>
          <a:bodyPr/>
          <a:lstStyle/>
          <a:p>
            <a:r>
              <a:rPr lang="en-US" noProof="0" dirty="0"/>
              <a:t>Add Footer Here</a:t>
            </a:r>
          </a:p>
        </p:txBody>
      </p:sp>
      <p:cxnSp>
        <p:nvCxnSpPr>
          <p:cNvPr id="33" name="Straight Connector 32"/>
          <p:cNvCxnSpPr/>
          <p:nvPr/>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 name="Title 5">
            <a:extLst>
              <a:ext uri="{FF2B5EF4-FFF2-40B4-BE49-F238E27FC236}">
                <a16:creationId xmlns:a16="http://schemas.microsoft.com/office/drawing/2014/main" id="{C414FF1F-6558-4E39-87DB-276E44F5477C}"/>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56888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887950"/>
          </a:xfrm>
        </p:spPr>
        <p:txBody>
          <a:bodyPr anchor="b">
            <a:normAutofit/>
          </a:bodyPr>
          <a:lstStyle>
            <a:lvl1pPr algn="l">
              <a:defRPr sz="3600"/>
            </a:lvl1pPr>
          </a:lstStyle>
          <a:p>
            <a:r>
              <a:rPr lang="en-US" noProof="0"/>
              <a:t>Click to edit Master title style</a:t>
            </a:r>
          </a:p>
        </p:txBody>
      </p:sp>
      <p:sp>
        <p:nvSpPr>
          <p:cNvPr id="3" name="Text Placeholder 2"/>
          <p:cNvSpPr>
            <a:spLocks noGrp="1"/>
          </p:cNvSpPr>
          <p:nvPr>
            <p:ph type="body" idx="1"/>
          </p:nvPr>
        </p:nvSpPr>
        <p:spPr>
          <a:xfrm>
            <a:off x="1780777"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5" name="Footer Placeholder 4"/>
          <p:cNvSpPr>
            <a:spLocks noGrp="1"/>
          </p:cNvSpPr>
          <p:nvPr>
            <p:ph type="ftr" sz="quarter" idx="11"/>
          </p:nvPr>
        </p:nvSpPr>
        <p:spPr/>
        <p:txBody>
          <a:bodyPr/>
          <a:lstStyle/>
          <a:p>
            <a:r>
              <a:rPr lang="en-US" noProof="0" dirty="0"/>
              <a:t>Add Footer Here</a:t>
            </a:r>
          </a:p>
        </p:txBody>
      </p:sp>
      <p:cxnSp>
        <p:nvCxnSpPr>
          <p:cNvPr id="15" name="Straight Connector 14"/>
          <p:cNvCxnSpPr/>
          <p:nvPr/>
        </p:nvCxnSpPr>
        <p:spPr>
          <a:xfrm>
            <a:off x="1780777"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80136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292239" y="2161853"/>
            <a:ext cx="4645152" cy="344859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58679" y="2168318"/>
            <a:ext cx="4645152" cy="3441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6" name="Footer Placeholder 5"/>
          <p:cNvSpPr>
            <a:spLocks noGrp="1"/>
          </p:cNvSpPr>
          <p:nvPr>
            <p:ph type="ftr" sz="quarter" idx="11"/>
          </p:nvPr>
        </p:nvSpPr>
        <p:spPr/>
        <p:txBody>
          <a:bodyPr/>
          <a:lstStyle/>
          <a:p>
            <a:r>
              <a:rPr lang="en-US" noProof="0" dirty="0"/>
              <a:t>Add Footer Here</a:t>
            </a:r>
          </a:p>
        </p:txBody>
      </p:sp>
      <p:cxnSp>
        <p:nvCxnSpPr>
          <p:cNvPr id="9" name="Straight Connector 8">
            <a:extLst>
              <a:ext uri="{FF2B5EF4-FFF2-40B4-BE49-F238E27FC236}">
                <a16:creationId xmlns:a16="http://schemas.microsoft.com/office/drawing/2014/main" id="{4715607D-9DE2-4687-AAF8-EF2427252A90}"/>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Title 6">
            <a:extLst>
              <a:ext uri="{FF2B5EF4-FFF2-40B4-BE49-F238E27FC236}">
                <a16:creationId xmlns:a16="http://schemas.microsoft.com/office/drawing/2014/main" id="{2F96D46B-C1B8-46AB-87DF-61A8058B1F4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77750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87315" y="1950795"/>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287315" y="2755515"/>
            <a:ext cx="4645152" cy="2644457"/>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52486" y="1954249"/>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52486" y="2752737"/>
            <a:ext cx="4645152" cy="263737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8" name="Footer Placeholder 7"/>
          <p:cNvSpPr>
            <a:spLocks noGrp="1"/>
          </p:cNvSpPr>
          <p:nvPr>
            <p:ph type="ftr" sz="quarter" idx="11"/>
          </p:nvPr>
        </p:nvSpPr>
        <p:spPr/>
        <p:txBody>
          <a:bodyPr/>
          <a:lstStyle/>
          <a:p>
            <a:r>
              <a:rPr lang="en-US" noProof="0" dirty="0"/>
              <a:t>Add Footer Here</a:t>
            </a:r>
          </a:p>
        </p:txBody>
      </p:sp>
      <p:cxnSp>
        <p:nvCxnSpPr>
          <p:cNvPr id="11" name="Straight Connector 10">
            <a:extLst>
              <a:ext uri="{FF2B5EF4-FFF2-40B4-BE49-F238E27FC236}">
                <a16:creationId xmlns:a16="http://schemas.microsoft.com/office/drawing/2014/main" id="{C384AA55-1960-47F4-BA3C-E97A6F2D0B19}"/>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9" name="Title 8">
            <a:extLst>
              <a:ext uri="{FF2B5EF4-FFF2-40B4-BE49-F238E27FC236}">
                <a16:creationId xmlns:a16="http://schemas.microsoft.com/office/drawing/2014/main" id="{09471694-1220-4CFC-A31F-622E5D3DE2D5}"/>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981749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4" name="Footer Placeholder 3"/>
          <p:cNvSpPr>
            <a:spLocks noGrp="1"/>
          </p:cNvSpPr>
          <p:nvPr>
            <p:ph type="ftr" sz="quarter" idx="11"/>
          </p:nvPr>
        </p:nvSpPr>
        <p:spPr/>
        <p:txBody>
          <a:bodyPr/>
          <a:lstStyle/>
          <a:p>
            <a:r>
              <a:rPr lang="en-US" noProof="0" dirty="0"/>
              <a:t>Add Footer Here</a:t>
            </a:r>
          </a:p>
        </p:txBody>
      </p:sp>
      <p:cxnSp>
        <p:nvCxnSpPr>
          <p:cNvPr id="7" name="Straight Connector 6">
            <a:extLst>
              <a:ext uri="{FF2B5EF4-FFF2-40B4-BE49-F238E27FC236}">
                <a16:creationId xmlns:a16="http://schemas.microsoft.com/office/drawing/2014/main" id="{FFB55B52-B62C-4800-AAC1-B15AF2FE1F45}"/>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Title 4">
            <a:extLst>
              <a:ext uri="{FF2B5EF4-FFF2-40B4-BE49-F238E27FC236}">
                <a16:creationId xmlns:a16="http://schemas.microsoft.com/office/drawing/2014/main" id="{3DF0054B-B64C-418E-A1B8-428EE4A1DB50}"/>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53955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4" name="Footer Placeholder 3"/>
          <p:cNvSpPr>
            <a:spLocks noGrp="1"/>
          </p:cNvSpPr>
          <p:nvPr>
            <p:ph type="ftr" sz="quarter" idx="11"/>
          </p:nvPr>
        </p:nvSpPr>
        <p:spPr/>
        <p:txBody>
          <a:bodyPr/>
          <a:lstStyle/>
          <a:p>
            <a:r>
              <a:rPr lang="en-US" noProof="0" dirty="0"/>
              <a:t>Add Footer Here</a:t>
            </a:r>
          </a:p>
        </p:txBody>
      </p:sp>
      <p:cxnSp>
        <p:nvCxnSpPr>
          <p:cNvPr id="7" name="Straight Connector 6">
            <a:extLst>
              <a:ext uri="{FF2B5EF4-FFF2-40B4-BE49-F238E27FC236}">
                <a16:creationId xmlns:a16="http://schemas.microsoft.com/office/drawing/2014/main" id="{FFB55B52-B62C-4800-AAC1-B15AF2FE1F45}"/>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Title 4">
            <a:extLst>
              <a:ext uri="{FF2B5EF4-FFF2-40B4-BE49-F238E27FC236}">
                <a16:creationId xmlns:a16="http://schemas.microsoft.com/office/drawing/2014/main" id="{3DF0054B-B64C-418E-A1B8-428EE4A1DB50}"/>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A5A680F6-C147-410B-94DF-19850752D7DF}"/>
              </a:ext>
            </a:extLst>
          </p:cNvPr>
          <p:cNvSpPr>
            <a:spLocks noGrp="1"/>
          </p:cNvSpPr>
          <p:nvPr>
            <p:ph type="body" sz="quarter" idx="12"/>
          </p:nvPr>
        </p:nvSpPr>
        <p:spPr>
          <a:xfrm>
            <a:off x="1694656" y="1865037"/>
            <a:ext cx="8802688" cy="3127927"/>
          </a:xfrm>
        </p:spPr>
        <p:txBody>
          <a:bodyPr anchor="ctr">
            <a:normAutofit/>
          </a:bodyPr>
          <a:lstStyle>
            <a:lvl1pPr marL="0" indent="0" algn="ctr">
              <a:buNone/>
              <a:defRPr sz="6000"/>
            </a:lvl1pPr>
            <a:lvl2pPr marL="457200" indent="0">
              <a:buNone/>
              <a:defRPr/>
            </a:lvl2pPr>
          </a:lstStyle>
          <a:p>
            <a:pPr lvl="0"/>
            <a:r>
              <a:rPr lang="en-US" noProof="0"/>
              <a:t>Click to edit Master text styles</a:t>
            </a:r>
          </a:p>
        </p:txBody>
      </p:sp>
    </p:spTree>
    <p:extLst>
      <p:ext uri="{BB962C8B-B14F-4D97-AF65-F5344CB8AC3E}">
        <p14:creationId xmlns:p14="http://schemas.microsoft.com/office/powerpoint/2010/main" val="4010242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3" name="Footer Placeholder 2"/>
          <p:cNvSpPr>
            <a:spLocks noGrp="1"/>
          </p:cNvSpPr>
          <p:nvPr>
            <p:ph type="ftr" sz="quarter" idx="11"/>
          </p:nvPr>
        </p:nvSpPr>
        <p:spPr/>
        <p:txBody>
          <a:bodyPr/>
          <a:lstStyle/>
          <a:p>
            <a:r>
              <a:rPr lang="en-US" noProof="0" dirty="0"/>
              <a:t>Add Footer Here </a:t>
            </a:r>
          </a:p>
        </p:txBody>
      </p:sp>
    </p:spTree>
    <p:extLst>
      <p:ext uri="{BB962C8B-B14F-4D97-AF65-F5344CB8AC3E}">
        <p14:creationId xmlns:p14="http://schemas.microsoft.com/office/powerpoint/2010/main" val="3771245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5095246" y="1645522"/>
            <a:ext cx="5807176" cy="3840852"/>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290909" y="1645522"/>
            <a:ext cx="3600000" cy="3836725"/>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2D202488-4139-4052-B998-251C9C912739}" type="datetimeFigureOut">
              <a:rPr lang="en-US" noProof="0" smtClean="0"/>
              <a:t>7/25/2020</a:t>
            </a:fld>
            <a:endParaRPr lang="en-US" noProof="0" dirty="0"/>
          </a:p>
        </p:txBody>
      </p:sp>
      <p:sp>
        <p:nvSpPr>
          <p:cNvPr id="6" name="Footer Placeholder 5"/>
          <p:cNvSpPr>
            <a:spLocks noGrp="1"/>
          </p:cNvSpPr>
          <p:nvPr>
            <p:ph type="ftr" sz="quarter" idx="11"/>
          </p:nvPr>
        </p:nvSpPr>
        <p:spPr/>
        <p:txBody>
          <a:bodyPr/>
          <a:lstStyle/>
          <a:p>
            <a:r>
              <a:rPr lang="en-US" noProof="0" dirty="0"/>
              <a:t>Add Footer Here</a:t>
            </a:r>
          </a:p>
        </p:txBody>
      </p:sp>
      <p:cxnSp>
        <p:nvCxnSpPr>
          <p:cNvPr id="9" name="Straight Connector 8">
            <a:extLst>
              <a:ext uri="{FF2B5EF4-FFF2-40B4-BE49-F238E27FC236}">
                <a16:creationId xmlns:a16="http://schemas.microsoft.com/office/drawing/2014/main" id="{6CC09F73-0AD6-4A1E-A331-75A00B808982}"/>
              </a:ext>
            </a:extLst>
          </p:cNvPr>
          <p:cNvCxnSpPr/>
          <p:nvPr userDrawn="1"/>
        </p:nvCxnSpPr>
        <p:spPr>
          <a:xfrm>
            <a:off x="1292239" y="1486603"/>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Title 6">
            <a:extLst>
              <a:ext uri="{FF2B5EF4-FFF2-40B4-BE49-F238E27FC236}">
                <a16:creationId xmlns:a16="http://schemas.microsoft.com/office/drawing/2014/main" id="{1B74F78C-6D32-47C3-ABB2-6E7092A9C4A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281653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cstate="screen">
            <a:extLst>
              <a:ext uri="{BEBA8EAE-BF5A-486C-A8C5-ECC9F3942E4B}">
                <a14:imgProps xmlns:a14="http://schemas.microsoft.com/office/drawing/2010/main">
                  <a14:imgLayer r:embed="rId15">
                    <a14:imgEffect>
                      <a14:brightnessContrast contrast="40000"/>
                    </a14:imgEffect>
                  </a14:imgLayer>
                </a14:imgProps>
              </a:ext>
              <a:ext uri="{28A0092B-C50C-407E-A947-70E740481C1C}">
                <a14:useLocalDpi xmlns:a14="http://schemas.microsoft.com/office/drawing/2010/main"/>
              </a:ext>
            </a:extLst>
          </a:blip>
          <a:srcRect b="-1562"/>
          <a:stretch/>
        </p:blipFill>
        <p:spPr bwMode="black">
          <a:xfrm>
            <a:off x="0" y="6126480"/>
            <a:ext cx="12192000" cy="742950"/>
          </a:xfrm>
          <a:prstGeom prst="rect">
            <a:avLst/>
          </a:prstGeom>
        </p:spPr>
      </p:pic>
      <p:sp>
        <p:nvSpPr>
          <p:cNvPr id="2" name="Title Placeholder 1"/>
          <p:cNvSpPr>
            <a:spLocks noGrp="1"/>
          </p:cNvSpPr>
          <p:nvPr>
            <p:ph type="title"/>
          </p:nvPr>
        </p:nvSpPr>
        <p:spPr>
          <a:xfrm>
            <a:off x="1294363" y="804519"/>
            <a:ext cx="9603275" cy="1049235"/>
          </a:xfrm>
          <a:prstGeom prst="rect">
            <a:avLst/>
          </a:prstGeom>
        </p:spPr>
        <p:txBody>
          <a:bodyPr vert="horz" lIns="91440" tIns="45720" rIns="91440" bIns="45720" rtlCol="0" anchor="t">
            <a:normAutofit/>
          </a:bodyPr>
          <a:lstStyle/>
          <a:p>
            <a:r>
              <a:rPr lang="en-US" noProof="0"/>
              <a:t>Click to edit Master title style</a:t>
            </a:r>
          </a:p>
        </p:txBody>
      </p:sp>
      <p:sp>
        <p:nvSpPr>
          <p:cNvPr id="3" name="Text Placeholder 2"/>
          <p:cNvSpPr>
            <a:spLocks noGrp="1"/>
          </p:cNvSpPr>
          <p:nvPr>
            <p:ph type="body" idx="1"/>
          </p:nvPr>
        </p:nvSpPr>
        <p:spPr>
          <a:xfrm>
            <a:off x="1294363" y="2015732"/>
            <a:ext cx="9603275" cy="3450613"/>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7396923" y="6340793"/>
            <a:ext cx="3500715" cy="309201"/>
          </a:xfrm>
          <a:prstGeom prst="rect">
            <a:avLst/>
          </a:prstGeom>
        </p:spPr>
        <p:txBody>
          <a:bodyPr vert="horz" lIns="91440" tIns="45720" rIns="91440" bIns="45720" rtlCol="0" anchor="ctr"/>
          <a:lstStyle>
            <a:lvl1pPr algn="r">
              <a:defRPr sz="1000">
                <a:solidFill>
                  <a:schemeClr val="bg1"/>
                </a:solidFill>
              </a:defRPr>
            </a:lvl1pPr>
          </a:lstStyle>
          <a:p>
            <a:fld id="{2D202488-4139-4052-B998-251C9C912739}" type="datetimeFigureOut">
              <a:rPr lang="en-US" noProof="0" smtClean="0"/>
              <a:pPr/>
              <a:t>7/25/2020</a:t>
            </a:fld>
            <a:endParaRPr lang="en-US" noProof="0" dirty="0"/>
          </a:p>
        </p:txBody>
      </p:sp>
      <p:sp>
        <p:nvSpPr>
          <p:cNvPr id="5" name="Footer Placeholder 4"/>
          <p:cNvSpPr>
            <a:spLocks noGrp="1"/>
          </p:cNvSpPr>
          <p:nvPr>
            <p:ph type="ftr" sz="quarter" idx="3"/>
          </p:nvPr>
        </p:nvSpPr>
        <p:spPr>
          <a:xfrm>
            <a:off x="1294364" y="6339730"/>
            <a:ext cx="5938836" cy="309201"/>
          </a:xfrm>
          <a:prstGeom prst="rect">
            <a:avLst/>
          </a:prstGeom>
        </p:spPr>
        <p:txBody>
          <a:bodyPr vert="horz" lIns="91440" tIns="45720" rIns="91440" bIns="45720" rtlCol="0" anchor="ctr"/>
          <a:lstStyle>
            <a:lvl1pPr algn="l">
              <a:defRPr sz="1000">
                <a:solidFill>
                  <a:schemeClr val="bg1"/>
                </a:solidFill>
              </a:defRPr>
            </a:lvl1pPr>
          </a:lstStyle>
          <a:p>
            <a:r>
              <a:rPr lang="en-US" noProof="0" dirty="0"/>
              <a:t>Add Footer Here</a:t>
            </a:r>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758705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7" r:id="rId7"/>
    <p:sldLayoutId id="2147483691" r:id="rId8"/>
    <p:sldLayoutId id="2147483692" r:id="rId9"/>
    <p:sldLayoutId id="2147483696" r:id="rId10"/>
    <p:sldLayoutId id="214748369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CA56C-7A25-4BD4-AA72-5256E68BE4CB}"/>
              </a:ext>
            </a:extLst>
          </p:cNvPr>
          <p:cNvSpPr>
            <a:spLocks noGrp="1"/>
          </p:cNvSpPr>
          <p:nvPr>
            <p:ph type="ctrTitle"/>
          </p:nvPr>
        </p:nvSpPr>
        <p:spPr/>
        <p:txBody>
          <a:bodyPr>
            <a:normAutofit fontScale="90000"/>
          </a:bodyPr>
          <a:lstStyle/>
          <a:p>
            <a:r>
              <a:rPr lang="en-US" dirty="0"/>
              <a:t>HYPER MART</a:t>
            </a:r>
            <a:br>
              <a:rPr lang="en-US" dirty="0"/>
            </a:br>
            <a:r>
              <a:rPr lang="en-US" dirty="0"/>
              <a:t>DEPARTMENTAL STORE</a:t>
            </a:r>
            <a:br>
              <a:rPr lang="en-US" dirty="0"/>
            </a:br>
            <a:r>
              <a:rPr lang="en-US" dirty="0"/>
              <a:t>CASHFLOW SYSTEM</a:t>
            </a:r>
          </a:p>
        </p:txBody>
      </p:sp>
      <p:pic>
        <p:nvPicPr>
          <p:cNvPr id="5" name="Graphic 4" descr="Brain in head icon&#10;">
            <a:extLst>
              <a:ext uri="{FF2B5EF4-FFF2-40B4-BE49-F238E27FC236}">
                <a16:creationId xmlns:a16="http://schemas.microsoft.com/office/drawing/2014/main" id="{D011E263-3212-4780-A140-E652B108BDC5}"/>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659795" y="570863"/>
            <a:ext cx="1239975" cy="1239975"/>
          </a:xfrm>
          <a:prstGeom prst="rect">
            <a:avLst/>
          </a:prstGeom>
        </p:spPr>
      </p:pic>
      <p:sp>
        <p:nvSpPr>
          <p:cNvPr id="3" name="Subtitle 2">
            <a:extLst>
              <a:ext uri="{FF2B5EF4-FFF2-40B4-BE49-F238E27FC236}">
                <a16:creationId xmlns:a16="http://schemas.microsoft.com/office/drawing/2014/main" id="{BBBCF363-1123-45B1-8A9A-ABCDA40EF3F2}"/>
              </a:ext>
            </a:extLst>
          </p:cNvPr>
          <p:cNvSpPr>
            <a:spLocks noGrp="1"/>
          </p:cNvSpPr>
          <p:nvPr>
            <p:ph type="subTitle" idx="1"/>
          </p:nvPr>
        </p:nvSpPr>
        <p:spPr>
          <a:xfrm>
            <a:off x="1777464" y="3575164"/>
            <a:ext cx="8637072" cy="977621"/>
          </a:xfrm>
        </p:spPr>
        <p:txBody>
          <a:bodyPr>
            <a:normAutofit/>
          </a:bodyPr>
          <a:lstStyle/>
          <a:p>
            <a:r>
              <a:rPr lang="en-US" dirty="0">
                <a:solidFill>
                  <a:srgbClr val="000000"/>
                </a:solidFill>
                <a:ea typeface="Tahoma" panose="020B0604030504040204" pitchFamily="34" charset="0"/>
                <a:cs typeface="Tahoma" panose="020B0604030504040204" pitchFamily="34" charset="0"/>
              </a:rPr>
              <a:t>NAME: SAIFULLAH	ROLL#: 18B-092-CS	SEC: SE: B</a:t>
            </a:r>
          </a:p>
          <a:p>
            <a:r>
              <a:rPr lang="en-US" dirty="0">
                <a:solidFill>
                  <a:srgbClr val="000000"/>
                </a:solidFill>
                <a:ea typeface="Tahoma" panose="020B0604030504040204" pitchFamily="34" charset="0"/>
                <a:cs typeface="Tahoma" panose="020B0604030504040204" pitchFamily="34" charset="0"/>
              </a:rPr>
              <a:t>CS-121 OBJECT ORIENTED PROGRAMMING	NSTRUCTOR: DR. LUBAID AHMED</a:t>
            </a:r>
          </a:p>
          <a:p>
            <a:endParaRPr lang="en-US" dirty="0"/>
          </a:p>
        </p:txBody>
      </p:sp>
    </p:spTree>
    <p:extLst>
      <p:ext uri="{BB962C8B-B14F-4D97-AF65-F5344CB8AC3E}">
        <p14:creationId xmlns:p14="http://schemas.microsoft.com/office/powerpoint/2010/main" val="410429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91FED6-96DC-42C0-90E5-399D356CADEE}"/>
              </a:ext>
            </a:extLst>
          </p:cNvPr>
          <p:cNvSpPr>
            <a:spLocks noGrp="1"/>
          </p:cNvSpPr>
          <p:nvPr>
            <p:ph idx="1"/>
          </p:nvPr>
        </p:nvSpPr>
        <p:spPr/>
        <p:txBody>
          <a:bodyPr/>
          <a:lstStyle/>
          <a:p>
            <a:r>
              <a:rPr lang="en-US" dirty="0"/>
              <a:t>Sequence Diagram:</a:t>
            </a:r>
            <a:endParaRPr lang="en-PK" dirty="0"/>
          </a:p>
        </p:txBody>
      </p:sp>
      <p:sp>
        <p:nvSpPr>
          <p:cNvPr id="3" name="Title 2">
            <a:extLst>
              <a:ext uri="{FF2B5EF4-FFF2-40B4-BE49-F238E27FC236}">
                <a16:creationId xmlns:a16="http://schemas.microsoft.com/office/drawing/2014/main" id="{A79AA8DB-2B6F-4137-89DA-AA1F5EA17EA6}"/>
              </a:ext>
            </a:extLst>
          </p:cNvPr>
          <p:cNvSpPr>
            <a:spLocks noGrp="1"/>
          </p:cNvSpPr>
          <p:nvPr>
            <p:ph type="title"/>
          </p:nvPr>
        </p:nvSpPr>
        <p:spPr/>
        <p:txBody>
          <a:bodyPr/>
          <a:lstStyle/>
          <a:p>
            <a:r>
              <a:rPr lang="en-US" dirty="0"/>
              <a:t>Uml diagram</a:t>
            </a:r>
            <a:endParaRPr lang="en-PK" dirty="0"/>
          </a:p>
        </p:txBody>
      </p:sp>
      <p:pic>
        <p:nvPicPr>
          <p:cNvPr id="5" name="Picture 4" descr="A close up of a window&#10;&#10;Description automatically generated">
            <a:extLst>
              <a:ext uri="{FF2B5EF4-FFF2-40B4-BE49-F238E27FC236}">
                <a16:creationId xmlns:a16="http://schemas.microsoft.com/office/drawing/2014/main" id="{66116080-ABD2-44D0-B2A3-4D8649001F7D}"/>
              </a:ext>
            </a:extLst>
          </p:cNvPr>
          <p:cNvPicPr>
            <a:picLocks noChangeAspect="1"/>
          </p:cNvPicPr>
          <p:nvPr/>
        </p:nvPicPr>
        <p:blipFill rotWithShape="1">
          <a:blip r:embed="rId2"/>
          <a:srcRect r="5190" b="51852"/>
          <a:stretch/>
        </p:blipFill>
        <p:spPr>
          <a:xfrm>
            <a:off x="891930" y="2265363"/>
            <a:ext cx="11266170" cy="4140000"/>
          </a:xfrm>
          <a:prstGeom prst="rect">
            <a:avLst/>
          </a:prstGeom>
        </p:spPr>
      </p:pic>
    </p:spTree>
    <p:extLst>
      <p:ext uri="{BB962C8B-B14F-4D97-AF65-F5344CB8AC3E}">
        <p14:creationId xmlns:p14="http://schemas.microsoft.com/office/powerpoint/2010/main" val="1181446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E41A960-752C-4203-AEE6-150110F6CBF1}"/>
              </a:ext>
            </a:extLst>
          </p:cNvPr>
          <p:cNvSpPr>
            <a:spLocks noGrp="1"/>
          </p:cNvSpPr>
          <p:nvPr>
            <p:ph idx="1"/>
          </p:nvPr>
        </p:nvSpPr>
        <p:spPr/>
        <p:txBody>
          <a:bodyPr/>
          <a:lstStyle/>
          <a:p>
            <a:r>
              <a:rPr lang="en-US" dirty="0"/>
              <a:t>Activity Diagram: </a:t>
            </a:r>
            <a:endParaRPr lang="en-PK" dirty="0"/>
          </a:p>
        </p:txBody>
      </p:sp>
      <p:sp>
        <p:nvSpPr>
          <p:cNvPr id="3" name="Title 2">
            <a:extLst>
              <a:ext uri="{FF2B5EF4-FFF2-40B4-BE49-F238E27FC236}">
                <a16:creationId xmlns:a16="http://schemas.microsoft.com/office/drawing/2014/main" id="{E49DEC68-8195-4DC0-AF2C-58AF520EF779}"/>
              </a:ext>
            </a:extLst>
          </p:cNvPr>
          <p:cNvSpPr>
            <a:spLocks noGrp="1"/>
          </p:cNvSpPr>
          <p:nvPr>
            <p:ph type="title"/>
          </p:nvPr>
        </p:nvSpPr>
        <p:spPr/>
        <p:txBody>
          <a:bodyPr/>
          <a:lstStyle/>
          <a:p>
            <a:r>
              <a:rPr lang="en-US" dirty="0"/>
              <a:t>Uml diagram</a:t>
            </a:r>
            <a:endParaRPr lang="en-PK" dirty="0"/>
          </a:p>
        </p:txBody>
      </p:sp>
      <p:pic>
        <p:nvPicPr>
          <p:cNvPr id="5" name="Picture 4">
            <a:extLst>
              <a:ext uri="{FF2B5EF4-FFF2-40B4-BE49-F238E27FC236}">
                <a16:creationId xmlns:a16="http://schemas.microsoft.com/office/drawing/2014/main" id="{3A8103DB-3F1D-4DD0-ABC9-F5BE93AF1C54}"/>
              </a:ext>
            </a:extLst>
          </p:cNvPr>
          <p:cNvPicPr>
            <a:picLocks noChangeAspect="1"/>
          </p:cNvPicPr>
          <p:nvPr/>
        </p:nvPicPr>
        <p:blipFill>
          <a:blip r:embed="rId2"/>
          <a:stretch>
            <a:fillRect/>
          </a:stretch>
        </p:blipFill>
        <p:spPr>
          <a:xfrm>
            <a:off x="4676147" y="804519"/>
            <a:ext cx="6301679" cy="5868000"/>
          </a:xfrm>
          <a:prstGeom prst="rect">
            <a:avLst/>
          </a:prstGeom>
        </p:spPr>
      </p:pic>
    </p:spTree>
    <p:extLst>
      <p:ext uri="{BB962C8B-B14F-4D97-AF65-F5344CB8AC3E}">
        <p14:creationId xmlns:p14="http://schemas.microsoft.com/office/powerpoint/2010/main" val="1157106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7DF351-EF8F-4511-B375-410F68A4691A}"/>
              </a:ext>
            </a:extLst>
          </p:cNvPr>
          <p:cNvSpPr>
            <a:spLocks noGrp="1"/>
          </p:cNvSpPr>
          <p:nvPr>
            <p:ph sz="half" idx="1"/>
          </p:nvPr>
        </p:nvSpPr>
        <p:spPr>
          <a:xfrm>
            <a:off x="781050" y="1600201"/>
            <a:ext cx="5156341" cy="4010248"/>
          </a:xfrm>
        </p:spPr>
        <p:txBody>
          <a:bodyPr>
            <a:normAutofit fontScale="85000" lnSpcReduction="10000"/>
          </a:bodyPr>
          <a:lstStyle/>
          <a:p>
            <a:r>
              <a:rPr lang="en-US" dirty="0"/>
              <a:t>Tools:</a:t>
            </a:r>
          </a:p>
          <a:p>
            <a:r>
              <a:rPr lang="en-US" dirty="0"/>
              <a:t>Programming Language: Python3</a:t>
            </a:r>
          </a:p>
          <a:p>
            <a:r>
              <a:rPr lang="en-US" dirty="0"/>
              <a:t>IDE: PyCharm</a:t>
            </a:r>
          </a:p>
          <a:p>
            <a:r>
              <a:rPr lang="en-US" dirty="0"/>
              <a:t>GUI Module: tkinter</a:t>
            </a:r>
          </a:p>
          <a:p>
            <a:r>
              <a:rPr lang="en-US" dirty="0"/>
              <a:t> Database: Sqlite3</a:t>
            </a:r>
          </a:p>
          <a:p>
            <a:r>
              <a:rPr lang="en-US" dirty="0"/>
              <a:t>Modules:</a:t>
            </a:r>
          </a:p>
          <a:p>
            <a:pPr lvl="1"/>
            <a:r>
              <a:rPr lang="en-US" dirty="0" err="1"/>
              <a:t>Abc</a:t>
            </a:r>
            <a:r>
              <a:rPr lang="en-US" dirty="0"/>
              <a:t> for abstract class</a:t>
            </a:r>
          </a:p>
          <a:p>
            <a:pPr lvl="1"/>
            <a:r>
              <a:rPr lang="en-US" dirty="0"/>
              <a:t>Pillow for images</a:t>
            </a:r>
          </a:p>
          <a:p>
            <a:pPr lvl="1"/>
            <a:r>
              <a:rPr lang="en-US" dirty="0"/>
              <a:t>Sqlite3 for database</a:t>
            </a:r>
          </a:p>
          <a:p>
            <a:pPr lvl="1"/>
            <a:r>
              <a:rPr lang="en-US" dirty="0"/>
              <a:t>Tkinter libraries ( </a:t>
            </a:r>
            <a:r>
              <a:rPr lang="en-US" dirty="0" err="1"/>
              <a:t>tkcalendar</a:t>
            </a:r>
            <a:r>
              <a:rPr lang="en-US" dirty="0"/>
              <a:t>, </a:t>
            </a:r>
            <a:r>
              <a:rPr lang="en-US" dirty="0" err="1"/>
              <a:t>messagebox,dataentry</a:t>
            </a:r>
            <a:r>
              <a:rPr lang="en-US" dirty="0"/>
              <a:t>, </a:t>
            </a:r>
            <a:r>
              <a:rPr lang="en-US" dirty="0" err="1"/>
              <a:t>ttk</a:t>
            </a:r>
            <a:r>
              <a:rPr lang="en-US" dirty="0"/>
              <a:t>)</a:t>
            </a:r>
          </a:p>
        </p:txBody>
      </p:sp>
      <p:sp>
        <p:nvSpPr>
          <p:cNvPr id="3" name="Content Placeholder 2">
            <a:extLst>
              <a:ext uri="{FF2B5EF4-FFF2-40B4-BE49-F238E27FC236}">
                <a16:creationId xmlns:a16="http://schemas.microsoft.com/office/drawing/2014/main" id="{028E9823-8802-4BEE-9546-45CBD985F4D3}"/>
              </a:ext>
            </a:extLst>
          </p:cNvPr>
          <p:cNvSpPr>
            <a:spLocks noGrp="1"/>
          </p:cNvSpPr>
          <p:nvPr>
            <p:ph sz="half" idx="2"/>
          </p:nvPr>
        </p:nvSpPr>
        <p:spPr>
          <a:xfrm>
            <a:off x="6258679" y="1599590"/>
            <a:ext cx="4837946" cy="4010248"/>
          </a:xfrm>
        </p:spPr>
        <p:txBody>
          <a:bodyPr>
            <a:normAutofit fontScale="92500" lnSpcReduction="10000"/>
          </a:bodyPr>
          <a:lstStyle/>
          <a:p>
            <a:r>
              <a:rPr lang="en-US" dirty="0"/>
              <a:t>Techniques:</a:t>
            </a:r>
          </a:p>
          <a:p>
            <a:pPr lvl="1"/>
            <a:r>
              <a:rPr lang="en-US" dirty="0"/>
              <a:t>Object Oriented Analysis</a:t>
            </a:r>
          </a:p>
          <a:p>
            <a:pPr lvl="1"/>
            <a:r>
              <a:rPr lang="en-US" dirty="0"/>
              <a:t>Object Oriented Design</a:t>
            </a:r>
          </a:p>
          <a:p>
            <a:pPr lvl="2"/>
            <a:r>
              <a:rPr lang="en-US" dirty="0"/>
              <a:t>UML Diagrams</a:t>
            </a:r>
          </a:p>
          <a:p>
            <a:pPr lvl="1"/>
            <a:r>
              <a:rPr lang="en-US" dirty="0"/>
              <a:t>Object Oriented Programming</a:t>
            </a:r>
          </a:p>
          <a:p>
            <a:pPr lvl="2"/>
            <a:r>
              <a:rPr lang="en-US" dirty="0"/>
              <a:t>Inheritance</a:t>
            </a:r>
          </a:p>
          <a:p>
            <a:pPr lvl="2"/>
            <a:r>
              <a:rPr lang="en-US" dirty="0"/>
              <a:t>Multiple inheritance</a:t>
            </a:r>
          </a:p>
          <a:p>
            <a:pPr lvl="2"/>
            <a:r>
              <a:rPr lang="en-US" dirty="0"/>
              <a:t>Multi-level inheritance</a:t>
            </a:r>
          </a:p>
          <a:p>
            <a:pPr lvl="2"/>
            <a:r>
              <a:rPr lang="en-US" dirty="0"/>
              <a:t>Abstraction</a:t>
            </a:r>
          </a:p>
          <a:p>
            <a:pPr lvl="2"/>
            <a:r>
              <a:rPr lang="en-US" dirty="0"/>
              <a:t>Polymorphism</a:t>
            </a:r>
          </a:p>
          <a:p>
            <a:pPr lvl="3"/>
            <a:r>
              <a:rPr lang="en-US" dirty="0"/>
              <a:t>Method overriding</a:t>
            </a:r>
          </a:p>
          <a:p>
            <a:pPr lvl="2"/>
            <a:r>
              <a:rPr lang="en-US" dirty="0"/>
              <a:t>Error handling</a:t>
            </a:r>
          </a:p>
        </p:txBody>
      </p:sp>
      <p:sp>
        <p:nvSpPr>
          <p:cNvPr id="4" name="Title 3">
            <a:extLst>
              <a:ext uri="{FF2B5EF4-FFF2-40B4-BE49-F238E27FC236}">
                <a16:creationId xmlns:a16="http://schemas.microsoft.com/office/drawing/2014/main" id="{4CFEFAE6-3F69-4966-A116-A057A1953EEC}"/>
              </a:ext>
            </a:extLst>
          </p:cNvPr>
          <p:cNvSpPr>
            <a:spLocks noGrp="1"/>
          </p:cNvSpPr>
          <p:nvPr>
            <p:ph type="title"/>
          </p:nvPr>
        </p:nvSpPr>
        <p:spPr/>
        <p:txBody>
          <a:bodyPr/>
          <a:lstStyle/>
          <a:p>
            <a:r>
              <a:rPr lang="en-US" dirty="0"/>
              <a:t>Tools &amp; techniques</a:t>
            </a:r>
            <a:endParaRPr lang="en-PK" dirty="0"/>
          </a:p>
        </p:txBody>
      </p:sp>
    </p:spTree>
    <p:extLst>
      <p:ext uri="{BB962C8B-B14F-4D97-AF65-F5344CB8AC3E}">
        <p14:creationId xmlns:p14="http://schemas.microsoft.com/office/powerpoint/2010/main" val="65359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F222A-0050-42E6-8C3E-86E3C365C411}"/>
              </a:ext>
            </a:extLst>
          </p:cNvPr>
          <p:cNvSpPr>
            <a:spLocks noGrp="1"/>
          </p:cNvSpPr>
          <p:nvPr>
            <p:ph type="title"/>
          </p:nvPr>
        </p:nvSpPr>
        <p:spPr>
          <a:xfrm>
            <a:off x="1290909" y="798974"/>
            <a:ext cx="9610182" cy="601226"/>
          </a:xfrm>
        </p:spPr>
        <p:txBody>
          <a:bodyPr/>
          <a:lstStyle/>
          <a:p>
            <a:r>
              <a:rPr lang="en-US" dirty="0"/>
              <a:t>Algorithms</a:t>
            </a:r>
          </a:p>
        </p:txBody>
      </p:sp>
      <p:pic>
        <p:nvPicPr>
          <p:cNvPr id="10" name="Graphic 9" descr="Star icon">
            <a:extLst>
              <a:ext uri="{FF2B5EF4-FFF2-40B4-BE49-F238E27FC236}">
                <a16:creationId xmlns:a16="http://schemas.microsoft.com/office/drawing/2014/main" id="{F76D2371-447B-414B-9273-61F2CA39ACA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97703" y="280289"/>
            <a:ext cx="1044000" cy="1044000"/>
          </a:xfrm>
          <a:prstGeom prst="rect">
            <a:avLst/>
          </a:prstGeom>
        </p:spPr>
      </p:pic>
      <p:sp>
        <p:nvSpPr>
          <p:cNvPr id="9" name="Text Placeholder 8">
            <a:extLst>
              <a:ext uri="{FF2B5EF4-FFF2-40B4-BE49-F238E27FC236}">
                <a16:creationId xmlns:a16="http://schemas.microsoft.com/office/drawing/2014/main" id="{1BD5DDD4-B30F-43B5-9BA0-190CC29E9665}"/>
              </a:ext>
            </a:extLst>
          </p:cNvPr>
          <p:cNvSpPr>
            <a:spLocks noGrp="1"/>
          </p:cNvSpPr>
          <p:nvPr>
            <p:ph type="body" sz="quarter" idx="16"/>
          </p:nvPr>
        </p:nvSpPr>
        <p:spPr>
          <a:xfrm>
            <a:off x="1290908" y="1617663"/>
            <a:ext cx="9618391" cy="4773512"/>
          </a:xfrm>
        </p:spPr>
        <p:txBody>
          <a:bodyPr/>
          <a:lstStyle/>
          <a:p>
            <a:r>
              <a:rPr lang="en-US" dirty="0"/>
              <a:t>There are 3 algorithms used in my project</a:t>
            </a:r>
          </a:p>
          <a:p>
            <a:pPr lvl="1"/>
            <a:r>
              <a:rPr lang="en-US" dirty="0"/>
              <a:t>In </a:t>
            </a:r>
            <a:r>
              <a:rPr lang="en-US" dirty="0" err="1"/>
              <a:t>Assign_id</a:t>
            </a:r>
            <a:r>
              <a:rPr lang="en-US" dirty="0"/>
              <a:t> method algorithm is used to assign unique id </a:t>
            </a:r>
          </a:p>
          <a:p>
            <a:pPr lvl="1"/>
            <a:r>
              <a:rPr lang="en-US" dirty="0"/>
              <a:t>Steps:</a:t>
            </a:r>
          </a:p>
          <a:p>
            <a:pPr lvl="2"/>
            <a:r>
              <a:rPr lang="en-US" dirty="0"/>
              <a:t>Convert the default string id into list data type.</a:t>
            </a:r>
          </a:p>
          <a:p>
            <a:pPr lvl="2"/>
            <a:r>
              <a:rPr lang="en-US" dirty="0"/>
              <a:t>Add the list elements into a variable using indexing.</a:t>
            </a:r>
          </a:p>
          <a:p>
            <a:pPr lvl="2"/>
            <a:r>
              <a:rPr lang="en-US" dirty="0"/>
              <a:t>Change the datatype of variable to integer.</a:t>
            </a:r>
          </a:p>
          <a:p>
            <a:pPr lvl="2"/>
            <a:r>
              <a:rPr lang="en-US" dirty="0"/>
              <a:t>Add 1 to variable.</a:t>
            </a:r>
          </a:p>
          <a:p>
            <a:pPr lvl="2"/>
            <a:r>
              <a:rPr lang="en-US" dirty="0"/>
              <a:t>Then check length of variable with datatype string if length is 1 update variable by concatenating two zeros with variable type string (var= ‘0’+’0+’str(var)) </a:t>
            </a:r>
          </a:p>
          <a:p>
            <a:pPr lvl="2"/>
            <a:r>
              <a:rPr lang="en-US" dirty="0"/>
              <a:t>if length is 2 update variable by concatenating one zeros with variable type string (var= ’0+’str(var))</a:t>
            </a:r>
          </a:p>
          <a:p>
            <a:pPr lvl="2"/>
            <a:r>
              <a:rPr lang="en-US" dirty="0"/>
              <a:t>if length is 3 update variable to string datatype.</a:t>
            </a:r>
          </a:p>
          <a:p>
            <a:pPr lvl="2"/>
            <a:r>
              <a:rPr lang="en-US" dirty="0"/>
              <a:t>Then update default id with variable</a:t>
            </a:r>
          </a:p>
          <a:p>
            <a:pPr lvl="2"/>
            <a:r>
              <a:rPr lang="en-US" dirty="0"/>
              <a:t>Return variable</a:t>
            </a:r>
          </a:p>
          <a:p>
            <a:endParaRPr lang="en-US" dirty="0"/>
          </a:p>
        </p:txBody>
      </p:sp>
    </p:spTree>
    <p:extLst>
      <p:ext uri="{BB962C8B-B14F-4D97-AF65-F5344CB8AC3E}">
        <p14:creationId xmlns:p14="http://schemas.microsoft.com/office/powerpoint/2010/main" val="2412294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9696C25-A48D-4DF4-B954-7F659A7AA6A1}"/>
              </a:ext>
            </a:extLst>
          </p:cNvPr>
          <p:cNvSpPr>
            <a:spLocks noGrp="1"/>
          </p:cNvSpPr>
          <p:nvPr>
            <p:ph idx="1"/>
          </p:nvPr>
        </p:nvSpPr>
        <p:spPr/>
        <p:txBody>
          <a:bodyPr/>
          <a:lstStyle/>
          <a:p>
            <a:r>
              <a:rPr lang="en-US" dirty="0"/>
              <a:t>2</a:t>
            </a:r>
            <a:r>
              <a:rPr lang="en-US" baseline="30000" dirty="0"/>
              <a:t>nd</a:t>
            </a:r>
            <a:r>
              <a:rPr lang="en-US" dirty="0"/>
              <a:t> algorithm is used in total() method </a:t>
            </a:r>
          </a:p>
          <a:p>
            <a:r>
              <a:rPr lang="en-US" dirty="0"/>
              <a:t>Steps: </a:t>
            </a:r>
          </a:p>
          <a:p>
            <a:pPr lvl="1"/>
            <a:r>
              <a:rPr lang="en-US" dirty="0"/>
              <a:t>Fetch the amounts of all record from database and store in variable</a:t>
            </a:r>
          </a:p>
          <a:p>
            <a:pPr lvl="1"/>
            <a:r>
              <a:rPr lang="en-US" dirty="0"/>
              <a:t>Then use two for loops to take out the amounts from list and tiples </a:t>
            </a:r>
          </a:p>
          <a:p>
            <a:pPr lvl="1"/>
            <a:r>
              <a:rPr lang="en-US" dirty="0"/>
              <a:t>Make another variable before loops to add all amounts in that variable within the 2</a:t>
            </a:r>
            <a:r>
              <a:rPr lang="en-US" baseline="30000" dirty="0"/>
              <a:t>nd</a:t>
            </a:r>
            <a:r>
              <a:rPr lang="en-US" dirty="0"/>
              <a:t> loop</a:t>
            </a:r>
          </a:p>
          <a:p>
            <a:pPr lvl="1"/>
            <a:r>
              <a:rPr lang="en-US" dirty="0"/>
              <a:t>Return the variable which stored all added amount outside the loop.</a:t>
            </a:r>
            <a:endParaRPr lang="en-PK" dirty="0"/>
          </a:p>
        </p:txBody>
      </p:sp>
      <p:sp>
        <p:nvSpPr>
          <p:cNvPr id="3" name="Title 2">
            <a:extLst>
              <a:ext uri="{FF2B5EF4-FFF2-40B4-BE49-F238E27FC236}">
                <a16:creationId xmlns:a16="http://schemas.microsoft.com/office/drawing/2014/main" id="{13AAE6B8-8277-41DA-9431-6C57806DEFE3}"/>
              </a:ext>
            </a:extLst>
          </p:cNvPr>
          <p:cNvSpPr>
            <a:spLocks noGrp="1"/>
          </p:cNvSpPr>
          <p:nvPr>
            <p:ph type="title"/>
          </p:nvPr>
        </p:nvSpPr>
        <p:spPr/>
        <p:txBody>
          <a:bodyPr/>
          <a:lstStyle/>
          <a:p>
            <a:r>
              <a:rPr lang="en-US" dirty="0"/>
              <a:t>Algorithm</a:t>
            </a:r>
            <a:endParaRPr lang="en-PK" dirty="0"/>
          </a:p>
        </p:txBody>
      </p:sp>
    </p:spTree>
    <p:extLst>
      <p:ext uri="{BB962C8B-B14F-4D97-AF65-F5344CB8AC3E}">
        <p14:creationId xmlns:p14="http://schemas.microsoft.com/office/powerpoint/2010/main" val="1564666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E35D52B-6ACE-486C-B8E0-D3C4F435F0BF}"/>
              </a:ext>
            </a:extLst>
          </p:cNvPr>
          <p:cNvSpPr>
            <a:spLocks noGrp="1"/>
          </p:cNvSpPr>
          <p:nvPr>
            <p:ph idx="1"/>
          </p:nvPr>
        </p:nvSpPr>
        <p:spPr/>
        <p:txBody>
          <a:bodyPr>
            <a:normAutofit lnSpcReduction="10000"/>
          </a:bodyPr>
          <a:lstStyle/>
          <a:p>
            <a:r>
              <a:rPr lang="en-US" dirty="0"/>
              <a:t>3</a:t>
            </a:r>
            <a:r>
              <a:rPr lang="en-US" baseline="30000" dirty="0"/>
              <a:t>rd</a:t>
            </a:r>
            <a:r>
              <a:rPr lang="en-US" dirty="0"/>
              <a:t> algorithm is used in profit method in cashflow class</a:t>
            </a:r>
          </a:p>
          <a:p>
            <a:r>
              <a:rPr lang="en-US" dirty="0"/>
              <a:t>Steps: </a:t>
            </a:r>
          </a:p>
          <a:p>
            <a:pPr lvl="1"/>
            <a:r>
              <a:rPr lang="en-US" dirty="0"/>
              <a:t>Get sales total from sales class and store in 1</a:t>
            </a:r>
            <a:r>
              <a:rPr lang="en-US" baseline="30000" dirty="0"/>
              <a:t>st</a:t>
            </a:r>
            <a:r>
              <a:rPr lang="en-US" dirty="0"/>
              <a:t> variable.</a:t>
            </a:r>
          </a:p>
          <a:p>
            <a:pPr lvl="1"/>
            <a:r>
              <a:rPr lang="en-US" dirty="0"/>
              <a:t>Get purchase total from purchase class and store in 2</a:t>
            </a:r>
            <a:r>
              <a:rPr lang="en-US" baseline="30000" dirty="0"/>
              <a:t>nd</a:t>
            </a:r>
            <a:r>
              <a:rPr lang="en-US" dirty="0"/>
              <a:t> variable</a:t>
            </a:r>
          </a:p>
          <a:p>
            <a:pPr lvl="1"/>
            <a:r>
              <a:rPr lang="en-US" dirty="0"/>
              <a:t>Get expense total from Expense class and store in 3</a:t>
            </a:r>
            <a:r>
              <a:rPr lang="en-US" baseline="30000" dirty="0"/>
              <a:t>rd</a:t>
            </a:r>
            <a:r>
              <a:rPr lang="en-US" dirty="0"/>
              <a:t> variable </a:t>
            </a:r>
          </a:p>
          <a:p>
            <a:pPr lvl="1"/>
            <a:r>
              <a:rPr lang="en-US" dirty="0"/>
              <a:t>Add purchase total and expense total and store in 4</a:t>
            </a:r>
            <a:r>
              <a:rPr lang="en-US" baseline="30000" dirty="0"/>
              <a:t>th</a:t>
            </a:r>
            <a:r>
              <a:rPr lang="en-US" dirty="0"/>
              <a:t> variable.</a:t>
            </a:r>
          </a:p>
          <a:p>
            <a:pPr lvl="1"/>
            <a:r>
              <a:rPr lang="en-US" dirty="0"/>
              <a:t>Now from Sales total less purchase total and expense total(4</a:t>
            </a:r>
            <a:r>
              <a:rPr lang="en-US" baseline="30000" dirty="0"/>
              <a:t>th</a:t>
            </a:r>
            <a:r>
              <a:rPr lang="en-US" dirty="0"/>
              <a:t> variable) and store in 5</a:t>
            </a:r>
            <a:r>
              <a:rPr lang="en-US" baseline="30000" dirty="0"/>
              <a:t>th</a:t>
            </a:r>
            <a:r>
              <a:rPr lang="en-US" dirty="0"/>
              <a:t> variable.</a:t>
            </a:r>
          </a:p>
          <a:p>
            <a:pPr lvl="1"/>
            <a:r>
              <a:rPr lang="en-US" dirty="0"/>
              <a:t>Return this 5</a:t>
            </a:r>
            <a:r>
              <a:rPr lang="en-US" baseline="30000" dirty="0"/>
              <a:t>th</a:t>
            </a:r>
            <a:r>
              <a:rPr lang="en-US" dirty="0"/>
              <a:t> variable.</a:t>
            </a:r>
          </a:p>
        </p:txBody>
      </p:sp>
      <p:sp>
        <p:nvSpPr>
          <p:cNvPr id="3" name="Title 2">
            <a:extLst>
              <a:ext uri="{FF2B5EF4-FFF2-40B4-BE49-F238E27FC236}">
                <a16:creationId xmlns:a16="http://schemas.microsoft.com/office/drawing/2014/main" id="{B34ED24C-36FC-4622-900F-40848AAAFCE9}"/>
              </a:ext>
            </a:extLst>
          </p:cNvPr>
          <p:cNvSpPr>
            <a:spLocks noGrp="1"/>
          </p:cNvSpPr>
          <p:nvPr>
            <p:ph type="title"/>
          </p:nvPr>
        </p:nvSpPr>
        <p:spPr/>
        <p:txBody>
          <a:bodyPr/>
          <a:lstStyle/>
          <a:p>
            <a:r>
              <a:rPr lang="en-US" dirty="0" err="1"/>
              <a:t>Algoithms</a:t>
            </a:r>
            <a:endParaRPr lang="en-PK" dirty="0"/>
          </a:p>
        </p:txBody>
      </p:sp>
    </p:spTree>
    <p:extLst>
      <p:ext uri="{BB962C8B-B14F-4D97-AF65-F5344CB8AC3E}">
        <p14:creationId xmlns:p14="http://schemas.microsoft.com/office/powerpoint/2010/main" val="1811145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E3CCABD-6CEF-4F44-832C-CBEC659FAE8F}"/>
              </a:ext>
            </a:extLst>
          </p:cNvPr>
          <p:cNvPicPr>
            <a:picLocks noGrp="1" noChangeAspect="1"/>
          </p:cNvPicPr>
          <p:nvPr>
            <p:ph idx="1"/>
          </p:nvPr>
        </p:nvPicPr>
        <p:blipFill rotWithShape="1">
          <a:blip r:embed="rId2"/>
          <a:srcRect t="-503" r="29416"/>
          <a:stretch/>
        </p:blipFill>
        <p:spPr>
          <a:xfrm>
            <a:off x="211756" y="1405288"/>
            <a:ext cx="11136429" cy="5364000"/>
          </a:xfrm>
        </p:spPr>
      </p:pic>
      <p:sp>
        <p:nvSpPr>
          <p:cNvPr id="3" name="Title 2">
            <a:extLst>
              <a:ext uri="{FF2B5EF4-FFF2-40B4-BE49-F238E27FC236}">
                <a16:creationId xmlns:a16="http://schemas.microsoft.com/office/drawing/2014/main" id="{881B1D88-2454-45E2-A8C8-B7D7A9AC300A}"/>
              </a:ext>
            </a:extLst>
          </p:cNvPr>
          <p:cNvSpPr>
            <a:spLocks noGrp="1"/>
          </p:cNvSpPr>
          <p:nvPr>
            <p:ph type="title"/>
          </p:nvPr>
        </p:nvSpPr>
        <p:spPr/>
        <p:txBody>
          <a:bodyPr/>
          <a:lstStyle/>
          <a:p>
            <a:r>
              <a:rPr lang="en-US" dirty="0"/>
              <a:t>Database</a:t>
            </a:r>
            <a:endParaRPr lang="en-PK" dirty="0"/>
          </a:p>
        </p:txBody>
      </p:sp>
    </p:spTree>
    <p:extLst>
      <p:ext uri="{BB962C8B-B14F-4D97-AF65-F5344CB8AC3E}">
        <p14:creationId xmlns:p14="http://schemas.microsoft.com/office/powerpoint/2010/main" val="1348131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1C0A923-709A-4610-AA7A-519DBE2364AD}"/>
              </a:ext>
            </a:extLst>
          </p:cNvPr>
          <p:cNvPicPr>
            <a:picLocks noGrp="1" noChangeAspect="1"/>
          </p:cNvPicPr>
          <p:nvPr>
            <p:ph sz="half" idx="1"/>
          </p:nvPr>
        </p:nvPicPr>
        <p:blipFill rotWithShape="1">
          <a:blip r:embed="rId2"/>
          <a:srcRect t="16240" r="38595" b="63260"/>
          <a:stretch/>
        </p:blipFill>
        <p:spPr>
          <a:xfrm>
            <a:off x="1154160" y="1664669"/>
            <a:ext cx="4746126" cy="1683533"/>
          </a:xfrm>
        </p:spPr>
      </p:pic>
      <p:pic>
        <p:nvPicPr>
          <p:cNvPr id="8" name="Content Placeholder 7">
            <a:extLst>
              <a:ext uri="{FF2B5EF4-FFF2-40B4-BE49-F238E27FC236}">
                <a16:creationId xmlns:a16="http://schemas.microsoft.com/office/drawing/2014/main" id="{18D66C01-3D07-40BD-A317-F5901F5AF9F4}"/>
              </a:ext>
            </a:extLst>
          </p:cNvPr>
          <p:cNvPicPr>
            <a:picLocks noGrp="1" noChangeAspect="1"/>
          </p:cNvPicPr>
          <p:nvPr>
            <p:ph sz="half" idx="2"/>
          </p:nvPr>
        </p:nvPicPr>
        <p:blipFill rotWithShape="1">
          <a:blip r:embed="rId3"/>
          <a:srcRect t="15299" r="46295" b="69514"/>
          <a:stretch/>
        </p:blipFill>
        <p:spPr>
          <a:xfrm>
            <a:off x="1154160" y="3801522"/>
            <a:ext cx="4839548" cy="1570060"/>
          </a:xfrm>
        </p:spPr>
      </p:pic>
      <p:sp>
        <p:nvSpPr>
          <p:cNvPr id="4" name="Title 3">
            <a:extLst>
              <a:ext uri="{FF2B5EF4-FFF2-40B4-BE49-F238E27FC236}">
                <a16:creationId xmlns:a16="http://schemas.microsoft.com/office/drawing/2014/main" id="{D5C55D9E-8E6E-4855-AF5C-10B9C6B6EE93}"/>
              </a:ext>
            </a:extLst>
          </p:cNvPr>
          <p:cNvSpPr>
            <a:spLocks noGrp="1"/>
          </p:cNvSpPr>
          <p:nvPr>
            <p:ph type="title"/>
          </p:nvPr>
        </p:nvSpPr>
        <p:spPr/>
        <p:txBody>
          <a:bodyPr/>
          <a:lstStyle/>
          <a:p>
            <a:r>
              <a:rPr lang="en-US" dirty="0"/>
              <a:t>Data in database</a:t>
            </a:r>
            <a:endParaRPr lang="en-PK" dirty="0"/>
          </a:p>
        </p:txBody>
      </p:sp>
      <p:pic>
        <p:nvPicPr>
          <p:cNvPr id="10" name="Picture 9">
            <a:extLst>
              <a:ext uri="{FF2B5EF4-FFF2-40B4-BE49-F238E27FC236}">
                <a16:creationId xmlns:a16="http://schemas.microsoft.com/office/drawing/2014/main" id="{17E6563C-0D52-45CC-8D4E-69D458A39100}"/>
              </a:ext>
            </a:extLst>
          </p:cNvPr>
          <p:cNvPicPr>
            <a:picLocks noChangeAspect="1"/>
          </p:cNvPicPr>
          <p:nvPr/>
        </p:nvPicPr>
        <p:blipFill rotWithShape="1">
          <a:blip r:embed="rId4"/>
          <a:srcRect l="441" t="15551" r="48416" b="65281"/>
          <a:stretch/>
        </p:blipFill>
        <p:spPr>
          <a:xfrm>
            <a:off x="7024930" y="1664669"/>
            <a:ext cx="3942770" cy="1570060"/>
          </a:xfrm>
          <a:prstGeom prst="rect">
            <a:avLst/>
          </a:prstGeom>
        </p:spPr>
      </p:pic>
      <p:pic>
        <p:nvPicPr>
          <p:cNvPr id="12" name="Picture 11">
            <a:extLst>
              <a:ext uri="{FF2B5EF4-FFF2-40B4-BE49-F238E27FC236}">
                <a16:creationId xmlns:a16="http://schemas.microsoft.com/office/drawing/2014/main" id="{2FD09D84-3230-47FE-99F1-0AB1132F7DFB}"/>
              </a:ext>
            </a:extLst>
          </p:cNvPr>
          <p:cNvPicPr>
            <a:picLocks noChangeAspect="1"/>
          </p:cNvPicPr>
          <p:nvPr/>
        </p:nvPicPr>
        <p:blipFill rotWithShape="1">
          <a:blip r:embed="rId5"/>
          <a:srcRect t="15860" r="50000" b="60140"/>
          <a:stretch/>
        </p:blipFill>
        <p:spPr>
          <a:xfrm>
            <a:off x="7088656" y="3429000"/>
            <a:ext cx="3808982" cy="1942582"/>
          </a:xfrm>
          <a:prstGeom prst="rect">
            <a:avLst/>
          </a:prstGeom>
        </p:spPr>
      </p:pic>
    </p:spTree>
    <p:extLst>
      <p:ext uri="{BB962C8B-B14F-4D97-AF65-F5344CB8AC3E}">
        <p14:creationId xmlns:p14="http://schemas.microsoft.com/office/powerpoint/2010/main" val="2382387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039A8D-43F6-44BE-ADCF-AB3FCD3AE6EB}"/>
              </a:ext>
            </a:extLst>
          </p:cNvPr>
          <p:cNvSpPr>
            <a:spLocks noGrp="1"/>
          </p:cNvSpPr>
          <p:nvPr>
            <p:ph type="title"/>
          </p:nvPr>
        </p:nvSpPr>
        <p:spPr/>
        <p:txBody>
          <a:bodyPr/>
          <a:lstStyle/>
          <a:p>
            <a:r>
              <a:rPr lang="en-US" dirty="0" err="1"/>
              <a:t>Gui</a:t>
            </a:r>
            <a:r>
              <a:rPr lang="en-US" dirty="0"/>
              <a:t> Main window</a:t>
            </a:r>
            <a:endParaRPr lang="en-PK" dirty="0"/>
          </a:p>
        </p:txBody>
      </p:sp>
      <p:pic>
        <p:nvPicPr>
          <p:cNvPr id="8" name="Content Placeholder 7">
            <a:extLst>
              <a:ext uri="{FF2B5EF4-FFF2-40B4-BE49-F238E27FC236}">
                <a16:creationId xmlns:a16="http://schemas.microsoft.com/office/drawing/2014/main" id="{8A4AD806-B328-4C80-92BC-CD0603492870}"/>
              </a:ext>
            </a:extLst>
          </p:cNvPr>
          <p:cNvPicPr>
            <a:picLocks noGrp="1" noChangeAspect="1"/>
          </p:cNvPicPr>
          <p:nvPr>
            <p:ph idx="1"/>
          </p:nvPr>
        </p:nvPicPr>
        <p:blipFill rotWithShape="1">
          <a:blip r:embed="rId2"/>
          <a:srcRect b="6239"/>
          <a:stretch/>
        </p:blipFill>
        <p:spPr>
          <a:xfrm>
            <a:off x="143840" y="1431910"/>
            <a:ext cx="12048160" cy="5040809"/>
          </a:xfrm>
        </p:spPr>
      </p:pic>
    </p:spTree>
    <p:extLst>
      <p:ext uri="{BB962C8B-B14F-4D97-AF65-F5344CB8AC3E}">
        <p14:creationId xmlns:p14="http://schemas.microsoft.com/office/powerpoint/2010/main" val="876092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D3B662-C625-49F5-AC93-D60BDC29BC1B}"/>
              </a:ext>
            </a:extLst>
          </p:cNvPr>
          <p:cNvSpPr>
            <a:spLocks noGrp="1"/>
          </p:cNvSpPr>
          <p:nvPr>
            <p:ph type="title"/>
          </p:nvPr>
        </p:nvSpPr>
        <p:spPr/>
        <p:txBody>
          <a:bodyPr/>
          <a:lstStyle/>
          <a:p>
            <a:r>
              <a:rPr lang="en-US" dirty="0" err="1"/>
              <a:t>gUI</a:t>
            </a:r>
            <a:r>
              <a:rPr lang="en-US" dirty="0"/>
              <a:t> purchase window </a:t>
            </a:r>
            <a:endParaRPr lang="en-PK" dirty="0"/>
          </a:p>
        </p:txBody>
      </p:sp>
      <p:pic>
        <p:nvPicPr>
          <p:cNvPr id="14" name="Content Placeholder 13">
            <a:extLst>
              <a:ext uri="{FF2B5EF4-FFF2-40B4-BE49-F238E27FC236}">
                <a16:creationId xmlns:a16="http://schemas.microsoft.com/office/drawing/2014/main" id="{E2A4CF88-D791-4899-A659-AFD4B64C303F}"/>
              </a:ext>
            </a:extLst>
          </p:cNvPr>
          <p:cNvPicPr>
            <a:picLocks noGrp="1" noChangeAspect="1"/>
          </p:cNvPicPr>
          <p:nvPr>
            <p:ph idx="1"/>
          </p:nvPr>
        </p:nvPicPr>
        <p:blipFill>
          <a:blip r:embed="rId2"/>
          <a:stretch>
            <a:fillRect/>
          </a:stretch>
        </p:blipFill>
        <p:spPr>
          <a:xfrm>
            <a:off x="684732" y="1853754"/>
            <a:ext cx="5077595" cy="3449638"/>
          </a:xfrm>
        </p:spPr>
      </p:pic>
      <p:pic>
        <p:nvPicPr>
          <p:cNvPr id="16" name="Picture 15">
            <a:extLst>
              <a:ext uri="{FF2B5EF4-FFF2-40B4-BE49-F238E27FC236}">
                <a16:creationId xmlns:a16="http://schemas.microsoft.com/office/drawing/2014/main" id="{7BDD2FC9-E76C-4791-B390-4C20D2C99D08}"/>
              </a:ext>
            </a:extLst>
          </p:cNvPr>
          <p:cNvPicPr>
            <a:picLocks noChangeAspect="1"/>
          </p:cNvPicPr>
          <p:nvPr/>
        </p:nvPicPr>
        <p:blipFill rotWithShape="1">
          <a:blip r:embed="rId3"/>
          <a:srcRect l="6750" t="15944" r="31676" b="12877"/>
          <a:stretch/>
        </p:blipFill>
        <p:spPr>
          <a:xfrm>
            <a:off x="6096000" y="1853754"/>
            <a:ext cx="5291291" cy="3449638"/>
          </a:xfrm>
          <a:prstGeom prst="rect">
            <a:avLst/>
          </a:prstGeom>
        </p:spPr>
      </p:pic>
    </p:spTree>
    <p:extLst>
      <p:ext uri="{BB962C8B-B14F-4D97-AF65-F5344CB8AC3E}">
        <p14:creationId xmlns:p14="http://schemas.microsoft.com/office/powerpoint/2010/main" val="2053970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bwMode="ltGray">
      <p:bgPr>
        <a:blipFill dpi="0" rotWithShape="1">
          <a:blip r:embed="rId2" cstate="screen">
            <a:alphaModFix amt="45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9CD3E-5E33-4EB5-A2CE-C636605E633F}"/>
              </a:ext>
            </a:extLst>
          </p:cNvPr>
          <p:cNvSpPr>
            <a:spLocks noGrp="1"/>
          </p:cNvSpPr>
          <p:nvPr>
            <p:ph type="title"/>
          </p:nvPr>
        </p:nvSpPr>
        <p:spPr>
          <a:xfrm>
            <a:off x="1294363" y="804519"/>
            <a:ext cx="9603275" cy="1049235"/>
          </a:xfrm>
        </p:spPr>
        <p:txBody>
          <a:bodyPr/>
          <a:lstStyle/>
          <a:p>
            <a:r>
              <a:rPr lang="en-US" dirty="0"/>
              <a:t>CASHFLOW SYSTEM</a:t>
            </a:r>
          </a:p>
        </p:txBody>
      </p:sp>
      <p:pic>
        <p:nvPicPr>
          <p:cNvPr id="4" name="Graphic 3" descr="Lightbulb icon">
            <a:extLst>
              <a:ext uri="{FF2B5EF4-FFF2-40B4-BE49-F238E27FC236}">
                <a16:creationId xmlns:a16="http://schemas.microsoft.com/office/drawing/2014/main" id="{5E124F8C-3984-4EEC-9BA8-3B255731F2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28262" y="206686"/>
            <a:ext cx="1122450" cy="1122450"/>
          </a:xfrm>
          <a:prstGeom prst="rect">
            <a:avLst/>
          </a:prstGeom>
        </p:spPr>
      </p:pic>
      <p:sp>
        <p:nvSpPr>
          <p:cNvPr id="3" name="Content Placeholder 2">
            <a:extLst>
              <a:ext uri="{FF2B5EF4-FFF2-40B4-BE49-F238E27FC236}">
                <a16:creationId xmlns:a16="http://schemas.microsoft.com/office/drawing/2014/main" id="{C3C0199F-A274-44C6-BF37-784A855E6EEA}"/>
              </a:ext>
            </a:extLst>
          </p:cNvPr>
          <p:cNvSpPr>
            <a:spLocks noGrp="1"/>
          </p:cNvSpPr>
          <p:nvPr>
            <p:ph idx="1"/>
          </p:nvPr>
        </p:nvSpPr>
        <p:spPr/>
        <p:txBody>
          <a:bodyPr>
            <a:normAutofit fontScale="92500" lnSpcReduction="10000"/>
          </a:bodyPr>
          <a:lstStyle/>
          <a:p>
            <a:pPr lvl="0"/>
            <a:r>
              <a:rPr lang="en-US" dirty="0">
                <a:solidFill>
                  <a:srgbClr val="000000"/>
                </a:solidFill>
                <a:ea typeface="Tahoma" panose="020B0604030504040204" pitchFamily="34" charset="0"/>
                <a:cs typeface="Tahoma" panose="020B0604030504040204" pitchFamily="34" charset="0"/>
              </a:rPr>
              <a:t>Introduction:</a:t>
            </a:r>
          </a:p>
          <a:p>
            <a:pPr lvl="1"/>
            <a:r>
              <a:rPr lang="en-US" dirty="0">
                <a:solidFill>
                  <a:srgbClr val="000000"/>
                </a:solidFill>
                <a:ea typeface="Tahoma" panose="020B0604030504040204" pitchFamily="34" charset="0"/>
                <a:cs typeface="Tahoma" panose="020B0604030504040204" pitchFamily="34" charset="0"/>
              </a:rPr>
              <a:t>Cashflow system is the financial system of the store or organization which takes records of all transactions within the store like Sales, Purchases, Expenses and then calculate that the store is gaining profit or loss and displays cashflow statement in which there are total of all transaction and how much amount is in profit.</a:t>
            </a:r>
          </a:p>
          <a:p>
            <a:r>
              <a:rPr lang="en-US" dirty="0">
                <a:solidFill>
                  <a:srgbClr val="000000"/>
                </a:solidFill>
                <a:ea typeface="Tahoma" panose="020B0604030504040204" pitchFamily="34" charset="0"/>
                <a:cs typeface="Tahoma" panose="020B0604030504040204" pitchFamily="34" charset="0"/>
              </a:rPr>
              <a:t>Process:</a:t>
            </a:r>
          </a:p>
          <a:p>
            <a:pPr lvl="1"/>
            <a:r>
              <a:rPr lang="en-US" dirty="0">
                <a:solidFill>
                  <a:srgbClr val="000000"/>
                </a:solidFill>
                <a:ea typeface="Tahoma" panose="020B0604030504040204" pitchFamily="34" charset="0"/>
                <a:cs typeface="Tahoma" panose="020B0604030504040204" pitchFamily="34" charset="0"/>
              </a:rPr>
              <a:t>First, we have to add records of all Purchases, Sales, Expenses according to store requirements.</a:t>
            </a:r>
          </a:p>
          <a:p>
            <a:pPr lvl="1"/>
            <a:r>
              <a:rPr lang="en-US" dirty="0">
                <a:solidFill>
                  <a:srgbClr val="000000"/>
                </a:solidFill>
                <a:ea typeface="Tahoma" panose="020B0604030504040204" pitchFamily="34" charset="0"/>
                <a:cs typeface="Tahoma" panose="020B0604030504040204" pitchFamily="34" charset="0"/>
              </a:rPr>
              <a:t>Then it will calculate the total of Purchases, Sales, Expenses,</a:t>
            </a:r>
          </a:p>
          <a:p>
            <a:pPr lvl="1"/>
            <a:r>
              <a:rPr lang="en-US" dirty="0">
                <a:solidFill>
                  <a:srgbClr val="000000"/>
                </a:solidFill>
                <a:ea typeface="Tahoma" panose="020B0604030504040204" pitchFamily="34" charset="0"/>
                <a:cs typeface="Tahoma" panose="020B0604030504040204" pitchFamily="34" charset="0"/>
              </a:rPr>
              <a:t>Displays cashflow statement to represent all transactions total amount ,profit or loss amount and stock </a:t>
            </a:r>
          </a:p>
          <a:p>
            <a:pPr lvl="1"/>
            <a:endParaRPr lang="en-US" dirty="0">
              <a:solidFill>
                <a:srgbClr val="000000"/>
              </a:solidFill>
              <a:ea typeface="Tahoma" panose="020B0604030504040204" pitchFamily="34" charset="0"/>
              <a:cs typeface="Tahoma" panose="020B0604030504040204" pitchFamily="34" charset="0"/>
            </a:endParaRPr>
          </a:p>
          <a:p>
            <a:pPr marL="457200" lvl="1" indent="0">
              <a:buNone/>
            </a:pPr>
            <a:endParaRPr lang="en-US" dirty="0">
              <a:solidFill>
                <a:srgbClr val="000000"/>
              </a:solidFill>
              <a:ea typeface="Tahoma" panose="020B0604030504040204" pitchFamily="34" charset="0"/>
              <a:cs typeface="Tahoma" panose="020B0604030504040204" pitchFamily="34" charset="0"/>
            </a:endParaRPr>
          </a:p>
          <a:p>
            <a:pPr lvl="1"/>
            <a:endParaRPr lang="en-US" dirty="0">
              <a:ea typeface="Tahoma" panose="020B0604030504040204" pitchFamily="34" charset="0"/>
              <a:cs typeface="Tahoma" panose="020B0604030504040204" pitchFamily="34" charset="0"/>
            </a:endParaRPr>
          </a:p>
          <a:p>
            <a:endParaRPr lang="en-US" dirty="0"/>
          </a:p>
          <a:p>
            <a:endParaRPr lang="en-US" dirty="0"/>
          </a:p>
        </p:txBody>
      </p:sp>
    </p:spTree>
    <p:extLst>
      <p:ext uri="{BB962C8B-B14F-4D97-AF65-F5344CB8AC3E}">
        <p14:creationId xmlns:p14="http://schemas.microsoft.com/office/powerpoint/2010/main" val="20942982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284ADD-37AC-43F3-8FEE-8E79CBBE3E60}"/>
              </a:ext>
            </a:extLst>
          </p:cNvPr>
          <p:cNvSpPr>
            <a:spLocks noGrp="1"/>
          </p:cNvSpPr>
          <p:nvPr>
            <p:ph type="title"/>
          </p:nvPr>
        </p:nvSpPr>
        <p:spPr/>
        <p:txBody>
          <a:bodyPr/>
          <a:lstStyle/>
          <a:p>
            <a:r>
              <a:rPr lang="en-US" dirty="0" err="1"/>
              <a:t>Gui</a:t>
            </a:r>
            <a:r>
              <a:rPr lang="en-US" dirty="0"/>
              <a:t> sales window</a:t>
            </a:r>
            <a:endParaRPr lang="en-PK" dirty="0"/>
          </a:p>
        </p:txBody>
      </p:sp>
      <p:pic>
        <p:nvPicPr>
          <p:cNvPr id="7" name="Content Placeholder 6">
            <a:extLst>
              <a:ext uri="{FF2B5EF4-FFF2-40B4-BE49-F238E27FC236}">
                <a16:creationId xmlns:a16="http://schemas.microsoft.com/office/drawing/2014/main" id="{A675E036-4370-4B72-B982-0C1F3EA9044D}"/>
              </a:ext>
            </a:extLst>
          </p:cNvPr>
          <p:cNvPicPr>
            <a:picLocks noGrp="1" noChangeAspect="1"/>
          </p:cNvPicPr>
          <p:nvPr>
            <p:ph sz="half" idx="1"/>
          </p:nvPr>
        </p:nvPicPr>
        <p:blipFill>
          <a:blip r:embed="rId2"/>
          <a:stretch>
            <a:fillRect/>
          </a:stretch>
        </p:blipFill>
        <p:spPr>
          <a:xfrm>
            <a:off x="616377" y="1853755"/>
            <a:ext cx="5320873" cy="3606766"/>
          </a:xfrm>
        </p:spPr>
      </p:pic>
      <p:pic>
        <p:nvPicPr>
          <p:cNvPr id="11" name="Content Placeholder 10">
            <a:extLst>
              <a:ext uri="{FF2B5EF4-FFF2-40B4-BE49-F238E27FC236}">
                <a16:creationId xmlns:a16="http://schemas.microsoft.com/office/drawing/2014/main" id="{FC43DF83-A359-4748-8409-282B150289C4}"/>
              </a:ext>
            </a:extLst>
          </p:cNvPr>
          <p:cNvPicPr>
            <a:picLocks noGrp="1" noChangeAspect="1"/>
          </p:cNvPicPr>
          <p:nvPr>
            <p:ph sz="half" idx="2"/>
          </p:nvPr>
        </p:nvPicPr>
        <p:blipFill>
          <a:blip r:embed="rId3"/>
          <a:stretch>
            <a:fillRect/>
          </a:stretch>
        </p:blipFill>
        <p:spPr>
          <a:xfrm>
            <a:off x="6382368" y="1853754"/>
            <a:ext cx="4799934" cy="3756471"/>
          </a:xfrm>
        </p:spPr>
      </p:pic>
    </p:spTree>
    <p:extLst>
      <p:ext uri="{BB962C8B-B14F-4D97-AF65-F5344CB8AC3E}">
        <p14:creationId xmlns:p14="http://schemas.microsoft.com/office/powerpoint/2010/main" val="106945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1D26B3-E13C-4708-A620-3865D8FCC396}"/>
              </a:ext>
            </a:extLst>
          </p:cNvPr>
          <p:cNvSpPr>
            <a:spLocks noGrp="1"/>
          </p:cNvSpPr>
          <p:nvPr>
            <p:ph type="title"/>
          </p:nvPr>
        </p:nvSpPr>
        <p:spPr/>
        <p:txBody>
          <a:bodyPr/>
          <a:lstStyle/>
          <a:p>
            <a:r>
              <a:rPr lang="en-US" dirty="0"/>
              <a:t>Expense Window</a:t>
            </a:r>
            <a:endParaRPr lang="en-PK" dirty="0"/>
          </a:p>
        </p:txBody>
      </p:sp>
      <p:pic>
        <p:nvPicPr>
          <p:cNvPr id="10" name="Content Placeholder 9">
            <a:extLst>
              <a:ext uri="{FF2B5EF4-FFF2-40B4-BE49-F238E27FC236}">
                <a16:creationId xmlns:a16="http://schemas.microsoft.com/office/drawing/2014/main" id="{CEF49590-DEB6-48BB-A774-D8A99689D595}"/>
              </a:ext>
            </a:extLst>
          </p:cNvPr>
          <p:cNvPicPr>
            <a:picLocks noGrp="1" noChangeAspect="1"/>
          </p:cNvPicPr>
          <p:nvPr>
            <p:ph sz="half" idx="1"/>
          </p:nvPr>
        </p:nvPicPr>
        <p:blipFill>
          <a:blip r:embed="rId2"/>
          <a:stretch>
            <a:fillRect/>
          </a:stretch>
        </p:blipFill>
        <p:spPr>
          <a:xfrm>
            <a:off x="1343282" y="2162175"/>
            <a:ext cx="4542910" cy="3448050"/>
          </a:xfrm>
        </p:spPr>
      </p:pic>
      <p:pic>
        <p:nvPicPr>
          <p:cNvPr id="12" name="Content Placeholder 11">
            <a:extLst>
              <a:ext uri="{FF2B5EF4-FFF2-40B4-BE49-F238E27FC236}">
                <a16:creationId xmlns:a16="http://schemas.microsoft.com/office/drawing/2014/main" id="{50B0A941-E160-49A8-8AE6-77DCD2419F5B}"/>
              </a:ext>
            </a:extLst>
          </p:cNvPr>
          <p:cNvPicPr>
            <a:picLocks noGrp="1" noChangeAspect="1"/>
          </p:cNvPicPr>
          <p:nvPr>
            <p:ph sz="half" idx="2"/>
          </p:nvPr>
        </p:nvPicPr>
        <p:blipFill>
          <a:blip r:embed="rId3"/>
          <a:stretch>
            <a:fillRect/>
          </a:stretch>
        </p:blipFill>
        <p:spPr>
          <a:xfrm>
            <a:off x="6257925" y="2340504"/>
            <a:ext cx="4646613" cy="3097741"/>
          </a:xfrm>
        </p:spPr>
      </p:pic>
    </p:spTree>
    <p:extLst>
      <p:ext uri="{BB962C8B-B14F-4D97-AF65-F5344CB8AC3E}">
        <p14:creationId xmlns:p14="http://schemas.microsoft.com/office/powerpoint/2010/main" val="4176964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1AA3E86-855F-4401-81E0-95E2A3120EF5}"/>
              </a:ext>
            </a:extLst>
          </p:cNvPr>
          <p:cNvPicPr>
            <a:picLocks noGrp="1" noChangeAspect="1"/>
          </p:cNvPicPr>
          <p:nvPr>
            <p:ph idx="1"/>
          </p:nvPr>
        </p:nvPicPr>
        <p:blipFill>
          <a:blip r:embed="rId2"/>
          <a:stretch>
            <a:fillRect/>
          </a:stretch>
        </p:blipFill>
        <p:spPr>
          <a:xfrm>
            <a:off x="3321993" y="2016125"/>
            <a:ext cx="5548014" cy="3449638"/>
          </a:xfrm>
        </p:spPr>
      </p:pic>
      <p:sp>
        <p:nvSpPr>
          <p:cNvPr id="3" name="Title 2">
            <a:extLst>
              <a:ext uri="{FF2B5EF4-FFF2-40B4-BE49-F238E27FC236}">
                <a16:creationId xmlns:a16="http://schemas.microsoft.com/office/drawing/2014/main" id="{2A73FCFD-E9E9-4637-80E5-0C1FA2BDA589}"/>
              </a:ext>
            </a:extLst>
          </p:cNvPr>
          <p:cNvSpPr>
            <a:spLocks noGrp="1"/>
          </p:cNvSpPr>
          <p:nvPr>
            <p:ph type="title"/>
          </p:nvPr>
        </p:nvSpPr>
        <p:spPr/>
        <p:txBody>
          <a:bodyPr/>
          <a:lstStyle/>
          <a:p>
            <a:r>
              <a:rPr lang="en-US" dirty="0" err="1"/>
              <a:t>Gui</a:t>
            </a:r>
            <a:r>
              <a:rPr lang="en-US" dirty="0"/>
              <a:t> stock window</a:t>
            </a:r>
            <a:endParaRPr lang="en-PK" dirty="0"/>
          </a:p>
        </p:txBody>
      </p:sp>
    </p:spTree>
    <p:extLst>
      <p:ext uri="{BB962C8B-B14F-4D97-AF65-F5344CB8AC3E}">
        <p14:creationId xmlns:p14="http://schemas.microsoft.com/office/powerpoint/2010/main" val="6099030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6C2E2A-3C3F-41EA-927C-3A98387F37A4}"/>
              </a:ext>
            </a:extLst>
          </p:cNvPr>
          <p:cNvSpPr>
            <a:spLocks noGrp="1"/>
          </p:cNvSpPr>
          <p:nvPr>
            <p:ph type="title"/>
          </p:nvPr>
        </p:nvSpPr>
        <p:spPr/>
        <p:txBody>
          <a:bodyPr/>
          <a:lstStyle/>
          <a:p>
            <a:r>
              <a:rPr lang="en-US" dirty="0"/>
              <a:t>Cashflow statement window</a:t>
            </a:r>
            <a:endParaRPr lang="en-PK" dirty="0"/>
          </a:p>
        </p:txBody>
      </p:sp>
      <p:pic>
        <p:nvPicPr>
          <p:cNvPr id="11" name="Content Placeholder 10">
            <a:extLst>
              <a:ext uri="{FF2B5EF4-FFF2-40B4-BE49-F238E27FC236}">
                <a16:creationId xmlns:a16="http://schemas.microsoft.com/office/drawing/2014/main" id="{AC246297-2DB1-4EFA-BFBB-184F5EF80F43}"/>
              </a:ext>
            </a:extLst>
          </p:cNvPr>
          <p:cNvPicPr>
            <a:picLocks noGrp="1" noChangeAspect="1"/>
          </p:cNvPicPr>
          <p:nvPr>
            <p:ph idx="1"/>
          </p:nvPr>
        </p:nvPicPr>
        <p:blipFill>
          <a:blip r:embed="rId2"/>
          <a:stretch>
            <a:fillRect/>
          </a:stretch>
        </p:blipFill>
        <p:spPr>
          <a:xfrm>
            <a:off x="2527443" y="1340006"/>
            <a:ext cx="7338701" cy="4937503"/>
          </a:xfrm>
        </p:spPr>
      </p:pic>
    </p:spTree>
    <p:extLst>
      <p:ext uri="{BB962C8B-B14F-4D97-AF65-F5344CB8AC3E}">
        <p14:creationId xmlns:p14="http://schemas.microsoft.com/office/powerpoint/2010/main" val="17425591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DCED45-CA91-495F-8329-49163D40BC0B}"/>
              </a:ext>
            </a:extLst>
          </p:cNvPr>
          <p:cNvSpPr>
            <a:spLocks noGrp="1"/>
          </p:cNvSpPr>
          <p:nvPr>
            <p:ph type="body" sz="quarter" idx="12"/>
          </p:nvPr>
        </p:nvSpPr>
        <p:spPr/>
        <p:txBody>
          <a:bodyPr/>
          <a:lstStyle/>
          <a:p>
            <a:pPr>
              <a:lnSpc>
                <a:spcPct val="100000"/>
              </a:lnSpc>
            </a:pPr>
            <a:r>
              <a:rPr lang="en-US" b="1" i="1" spc="600" dirty="0">
                <a:solidFill>
                  <a:srgbClr val="0070C0"/>
                </a:solidFill>
              </a:rPr>
              <a:t>THANK YOU</a:t>
            </a:r>
          </a:p>
        </p:txBody>
      </p:sp>
    </p:spTree>
    <p:extLst>
      <p:ext uri="{BB962C8B-B14F-4D97-AF65-F5344CB8AC3E}">
        <p14:creationId xmlns:p14="http://schemas.microsoft.com/office/powerpoint/2010/main" val="2394598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9CD3E-5E33-4EB5-A2CE-C636605E633F}"/>
              </a:ext>
            </a:extLst>
          </p:cNvPr>
          <p:cNvSpPr>
            <a:spLocks noGrp="1"/>
          </p:cNvSpPr>
          <p:nvPr>
            <p:ph type="title"/>
          </p:nvPr>
        </p:nvSpPr>
        <p:spPr>
          <a:xfrm>
            <a:off x="1294363" y="804519"/>
            <a:ext cx="9603275" cy="1049235"/>
          </a:xfrm>
        </p:spPr>
        <p:txBody>
          <a:bodyPr/>
          <a:lstStyle/>
          <a:p>
            <a:r>
              <a:rPr lang="en-US" dirty="0"/>
              <a:t>classes</a:t>
            </a:r>
          </a:p>
        </p:txBody>
      </p:sp>
      <p:sp>
        <p:nvSpPr>
          <p:cNvPr id="3" name="Content Placeholder 2">
            <a:extLst>
              <a:ext uri="{FF2B5EF4-FFF2-40B4-BE49-F238E27FC236}">
                <a16:creationId xmlns:a16="http://schemas.microsoft.com/office/drawing/2014/main" id="{C3C0199F-A274-44C6-BF37-784A855E6EEA}"/>
              </a:ext>
            </a:extLst>
          </p:cNvPr>
          <p:cNvSpPr>
            <a:spLocks noGrp="1"/>
          </p:cNvSpPr>
          <p:nvPr>
            <p:ph idx="1"/>
          </p:nvPr>
        </p:nvSpPr>
        <p:spPr/>
        <p:txBody>
          <a:bodyPr/>
          <a:lstStyle/>
          <a:p>
            <a:pPr lvl="0"/>
            <a:r>
              <a:rPr lang="en-US" dirty="0">
                <a:solidFill>
                  <a:srgbClr val="000000"/>
                </a:solidFill>
                <a:ea typeface="Tahoma" panose="020B0604030504040204" pitchFamily="34" charset="0"/>
                <a:cs typeface="Tahoma" panose="020B0604030504040204" pitchFamily="34" charset="0"/>
              </a:rPr>
              <a:t>Transaction</a:t>
            </a:r>
          </a:p>
          <a:p>
            <a:pPr lvl="0"/>
            <a:r>
              <a:rPr lang="en-US" dirty="0">
                <a:solidFill>
                  <a:srgbClr val="000000"/>
                </a:solidFill>
                <a:ea typeface="Tahoma" panose="020B0604030504040204" pitchFamily="34" charset="0"/>
                <a:cs typeface="Tahoma" panose="020B0604030504040204" pitchFamily="34" charset="0"/>
              </a:rPr>
              <a:t>Sale</a:t>
            </a:r>
          </a:p>
          <a:p>
            <a:pPr lvl="0"/>
            <a:r>
              <a:rPr lang="en-US" dirty="0">
                <a:solidFill>
                  <a:srgbClr val="000000"/>
                </a:solidFill>
                <a:ea typeface="Tahoma" panose="020B0604030504040204" pitchFamily="34" charset="0"/>
                <a:cs typeface="Tahoma" panose="020B0604030504040204" pitchFamily="34" charset="0"/>
              </a:rPr>
              <a:t>Purchase</a:t>
            </a:r>
          </a:p>
          <a:p>
            <a:pPr lvl="0"/>
            <a:r>
              <a:rPr lang="en-US" dirty="0">
                <a:solidFill>
                  <a:srgbClr val="000000"/>
                </a:solidFill>
                <a:ea typeface="Tahoma" panose="020B0604030504040204" pitchFamily="34" charset="0"/>
                <a:cs typeface="Tahoma" panose="020B0604030504040204" pitchFamily="34" charset="0"/>
              </a:rPr>
              <a:t>Expense</a:t>
            </a:r>
          </a:p>
          <a:p>
            <a:pPr lvl="0"/>
            <a:r>
              <a:rPr lang="en-US" dirty="0">
                <a:solidFill>
                  <a:srgbClr val="000000"/>
                </a:solidFill>
                <a:ea typeface="Tahoma" panose="020B0604030504040204" pitchFamily="34" charset="0"/>
                <a:cs typeface="Tahoma" panose="020B0604030504040204" pitchFamily="34" charset="0"/>
              </a:rPr>
              <a:t>Stock</a:t>
            </a:r>
          </a:p>
          <a:p>
            <a:pPr lvl="0"/>
            <a:r>
              <a:rPr lang="en-US" dirty="0">
                <a:solidFill>
                  <a:srgbClr val="000000"/>
                </a:solidFill>
                <a:ea typeface="Tahoma" panose="020B0604030504040204" pitchFamily="34" charset="0"/>
                <a:cs typeface="Tahoma" panose="020B0604030504040204" pitchFamily="34" charset="0"/>
              </a:rPr>
              <a:t>Cashflow</a:t>
            </a:r>
          </a:p>
        </p:txBody>
      </p:sp>
      <p:pic>
        <p:nvPicPr>
          <p:cNvPr id="4" name="Graphic 3" descr="Tools icon">
            <a:extLst>
              <a:ext uri="{FF2B5EF4-FFF2-40B4-BE49-F238E27FC236}">
                <a16:creationId xmlns:a16="http://schemas.microsoft.com/office/drawing/2014/main" id="{9C68806C-005F-4E42-A0A8-F2160D7E366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84045" y="340011"/>
            <a:ext cx="1044000" cy="1044000"/>
          </a:xfrm>
          <a:prstGeom prst="rect">
            <a:avLst/>
          </a:prstGeom>
        </p:spPr>
      </p:pic>
    </p:spTree>
    <p:extLst>
      <p:ext uri="{BB962C8B-B14F-4D97-AF65-F5344CB8AC3E}">
        <p14:creationId xmlns:p14="http://schemas.microsoft.com/office/powerpoint/2010/main" val="2449431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9CD3E-5E33-4EB5-A2CE-C636605E633F}"/>
              </a:ext>
            </a:extLst>
          </p:cNvPr>
          <p:cNvSpPr>
            <a:spLocks noGrp="1"/>
          </p:cNvSpPr>
          <p:nvPr>
            <p:ph type="title"/>
          </p:nvPr>
        </p:nvSpPr>
        <p:spPr>
          <a:xfrm>
            <a:off x="1294363" y="804519"/>
            <a:ext cx="9603275" cy="1049235"/>
          </a:xfrm>
        </p:spPr>
        <p:txBody>
          <a:bodyPr/>
          <a:lstStyle/>
          <a:p>
            <a:r>
              <a:rPr lang="en-US" dirty="0"/>
              <a:t>Transaction class</a:t>
            </a:r>
          </a:p>
        </p:txBody>
      </p:sp>
      <p:pic>
        <p:nvPicPr>
          <p:cNvPr id="6" name="Graphic 5" descr="Tools icon">
            <a:extLst>
              <a:ext uri="{FF2B5EF4-FFF2-40B4-BE49-F238E27FC236}">
                <a16:creationId xmlns:a16="http://schemas.microsoft.com/office/drawing/2014/main" id="{A0524D64-7C99-4DD6-A26E-C33BE01EC4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84045" y="340011"/>
            <a:ext cx="1044000" cy="1044000"/>
          </a:xfrm>
          <a:prstGeom prst="rect">
            <a:avLst/>
          </a:prstGeom>
        </p:spPr>
      </p:pic>
      <p:sp>
        <p:nvSpPr>
          <p:cNvPr id="3" name="Content Placeholder 2">
            <a:extLst>
              <a:ext uri="{FF2B5EF4-FFF2-40B4-BE49-F238E27FC236}">
                <a16:creationId xmlns:a16="http://schemas.microsoft.com/office/drawing/2014/main" id="{C3C0199F-A274-44C6-BF37-784A855E6EEA}"/>
              </a:ext>
            </a:extLst>
          </p:cNvPr>
          <p:cNvSpPr>
            <a:spLocks noGrp="1"/>
          </p:cNvSpPr>
          <p:nvPr>
            <p:ph idx="1"/>
          </p:nvPr>
        </p:nvSpPr>
        <p:spPr/>
        <p:txBody>
          <a:bodyPr/>
          <a:lstStyle/>
          <a:p>
            <a:pPr lvl="0"/>
            <a:r>
              <a:rPr lang="en-US" dirty="0"/>
              <a:t>Transaction class is abstract class.</a:t>
            </a:r>
          </a:p>
          <a:p>
            <a:pPr lvl="0"/>
            <a:r>
              <a:rPr lang="en-US" dirty="0"/>
              <a:t>Having abstract methods:</a:t>
            </a:r>
          </a:p>
          <a:p>
            <a:pPr lvl="1"/>
            <a:r>
              <a:rPr lang="en-US" dirty="0"/>
              <a:t>__</a:t>
            </a:r>
            <a:r>
              <a:rPr lang="en-US" dirty="0" err="1"/>
              <a:t>Assign_id</a:t>
            </a:r>
            <a:r>
              <a:rPr lang="en-US" dirty="0"/>
              <a:t>(): This is a private method to assign unique id to the objects.  </a:t>
            </a:r>
          </a:p>
          <a:p>
            <a:pPr lvl="1"/>
            <a:r>
              <a:rPr lang="en-US" dirty="0"/>
              <a:t>Add():  To add records to database  </a:t>
            </a:r>
          </a:p>
          <a:p>
            <a:pPr lvl="1"/>
            <a:r>
              <a:rPr lang="en-US" dirty="0"/>
              <a:t>View(): To view all records from data base of same </a:t>
            </a:r>
          </a:p>
          <a:p>
            <a:pPr lvl="1"/>
            <a:r>
              <a:rPr lang="en-US" dirty="0"/>
              <a:t>Delete()</a:t>
            </a:r>
          </a:p>
          <a:p>
            <a:pPr lvl="1"/>
            <a:r>
              <a:rPr lang="en-US" dirty="0"/>
              <a:t>Total()</a:t>
            </a:r>
          </a:p>
          <a:p>
            <a:pPr lvl="0"/>
            <a:endParaRPr lang="en-US" dirty="0"/>
          </a:p>
        </p:txBody>
      </p:sp>
    </p:spTree>
    <p:extLst>
      <p:ext uri="{BB962C8B-B14F-4D97-AF65-F5344CB8AC3E}">
        <p14:creationId xmlns:p14="http://schemas.microsoft.com/office/powerpoint/2010/main" val="2712936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41BED8-0DB0-4198-96C2-2F3DE18E444B}"/>
              </a:ext>
            </a:extLst>
          </p:cNvPr>
          <p:cNvSpPr>
            <a:spLocks noGrp="1"/>
          </p:cNvSpPr>
          <p:nvPr>
            <p:ph idx="1"/>
          </p:nvPr>
        </p:nvSpPr>
        <p:spPr/>
        <p:txBody>
          <a:bodyPr/>
          <a:lstStyle/>
          <a:p>
            <a:r>
              <a:rPr lang="en-US" dirty="0"/>
              <a:t>These classes are child class of Transaction abstract class all 3 classes have same methods with some modifications. So polymorphism overriding method is used to achieve this task. </a:t>
            </a:r>
          </a:p>
          <a:p>
            <a:pPr lvl="1"/>
            <a:r>
              <a:rPr lang="en-US" dirty="0"/>
              <a:t>__</a:t>
            </a:r>
            <a:r>
              <a:rPr lang="en-US" dirty="0" err="1"/>
              <a:t>Assign_id</a:t>
            </a:r>
            <a:r>
              <a:rPr lang="en-US" dirty="0"/>
              <a:t>(): This is a private method to assign unique id to the objects.  </a:t>
            </a:r>
          </a:p>
          <a:p>
            <a:pPr lvl="1"/>
            <a:r>
              <a:rPr lang="en-US" dirty="0"/>
              <a:t>Add():  To add records to database  </a:t>
            </a:r>
          </a:p>
          <a:p>
            <a:pPr lvl="1"/>
            <a:r>
              <a:rPr lang="en-US" dirty="0"/>
              <a:t>View(): To view all records from data base of same </a:t>
            </a:r>
          </a:p>
          <a:p>
            <a:pPr lvl="1"/>
            <a:r>
              <a:rPr lang="en-US" dirty="0"/>
              <a:t>Delete():  To delete record from database</a:t>
            </a:r>
          </a:p>
          <a:p>
            <a:pPr lvl="1"/>
            <a:r>
              <a:rPr lang="en-US" dirty="0"/>
              <a:t>Total(): To total the amount of all records</a:t>
            </a:r>
          </a:p>
          <a:p>
            <a:endParaRPr lang="en-PK" dirty="0"/>
          </a:p>
        </p:txBody>
      </p:sp>
      <p:sp>
        <p:nvSpPr>
          <p:cNvPr id="3" name="Title 2">
            <a:extLst>
              <a:ext uri="{FF2B5EF4-FFF2-40B4-BE49-F238E27FC236}">
                <a16:creationId xmlns:a16="http://schemas.microsoft.com/office/drawing/2014/main" id="{B1E772F9-32DD-41B2-9F87-A68BB35D49F8}"/>
              </a:ext>
            </a:extLst>
          </p:cNvPr>
          <p:cNvSpPr>
            <a:spLocks noGrp="1"/>
          </p:cNvSpPr>
          <p:nvPr>
            <p:ph type="title"/>
          </p:nvPr>
        </p:nvSpPr>
        <p:spPr/>
        <p:txBody>
          <a:bodyPr/>
          <a:lstStyle/>
          <a:p>
            <a:r>
              <a:rPr lang="en-US" dirty="0"/>
              <a:t>Sales, purchase and expense class</a:t>
            </a:r>
            <a:endParaRPr lang="en-PK" dirty="0"/>
          </a:p>
        </p:txBody>
      </p:sp>
    </p:spTree>
    <p:extLst>
      <p:ext uri="{BB962C8B-B14F-4D97-AF65-F5344CB8AC3E}">
        <p14:creationId xmlns:p14="http://schemas.microsoft.com/office/powerpoint/2010/main" val="40757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62AF0D-09C0-4703-9505-66026675C0A2}"/>
              </a:ext>
            </a:extLst>
          </p:cNvPr>
          <p:cNvSpPr>
            <a:spLocks noGrp="1"/>
          </p:cNvSpPr>
          <p:nvPr>
            <p:ph idx="1"/>
          </p:nvPr>
        </p:nvSpPr>
        <p:spPr/>
        <p:txBody>
          <a:bodyPr/>
          <a:lstStyle/>
          <a:p>
            <a:r>
              <a:rPr lang="en-US" dirty="0"/>
              <a:t>This class is sub class of two super classes (Sales and Purchases) it take records of stocks sale purchase. The multiple and multilevel inheritance concept is used.</a:t>
            </a:r>
          </a:p>
          <a:p>
            <a:pPr lvl="1"/>
            <a:r>
              <a:rPr lang="en-US" dirty="0"/>
              <a:t>__</a:t>
            </a:r>
            <a:r>
              <a:rPr lang="en-US" dirty="0" err="1"/>
              <a:t>Assign_id</a:t>
            </a:r>
            <a:r>
              <a:rPr lang="en-US" dirty="0"/>
              <a:t>(): This is a private method to assign unique id to the objects.  </a:t>
            </a:r>
          </a:p>
          <a:p>
            <a:pPr lvl="1"/>
            <a:r>
              <a:rPr lang="en-US" dirty="0"/>
              <a:t>Add():  To add records to database  </a:t>
            </a:r>
          </a:p>
          <a:p>
            <a:pPr lvl="1"/>
            <a:r>
              <a:rPr lang="en-US" dirty="0"/>
              <a:t>View(): To view all records from data base of same </a:t>
            </a:r>
          </a:p>
          <a:p>
            <a:pPr lvl="1"/>
            <a:r>
              <a:rPr lang="en-US" dirty="0"/>
              <a:t>Delete():  To delete record from database</a:t>
            </a:r>
          </a:p>
          <a:p>
            <a:pPr lvl="1"/>
            <a:r>
              <a:rPr lang="en-US" dirty="0"/>
              <a:t>Total(): To total the amount of all records</a:t>
            </a:r>
          </a:p>
        </p:txBody>
      </p:sp>
      <p:sp>
        <p:nvSpPr>
          <p:cNvPr id="3" name="Title 2">
            <a:extLst>
              <a:ext uri="{FF2B5EF4-FFF2-40B4-BE49-F238E27FC236}">
                <a16:creationId xmlns:a16="http://schemas.microsoft.com/office/drawing/2014/main" id="{FEA8AD44-09CD-4C07-832E-D6F9AA87A4C7}"/>
              </a:ext>
            </a:extLst>
          </p:cNvPr>
          <p:cNvSpPr>
            <a:spLocks noGrp="1"/>
          </p:cNvSpPr>
          <p:nvPr>
            <p:ph type="title"/>
          </p:nvPr>
        </p:nvSpPr>
        <p:spPr/>
        <p:txBody>
          <a:bodyPr/>
          <a:lstStyle/>
          <a:p>
            <a:r>
              <a:rPr lang="en-US" dirty="0"/>
              <a:t>Stock class</a:t>
            </a:r>
            <a:endParaRPr lang="en-PK" dirty="0"/>
          </a:p>
        </p:txBody>
      </p:sp>
    </p:spTree>
    <p:extLst>
      <p:ext uri="{BB962C8B-B14F-4D97-AF65-F5344CB8AC3E}">
        <p14:creationId xmlns:p14="http://schemas.microsoft.com/office/powerpoint/2010/main" val="1369098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5519F2-69B9-4BBE-9429-9CAD9834F4BC}"/>
              </a:ext>
            </a:extLst>
          </p:cNvPr>
          <p:cNvSpPr>
            <a:spLocks noGrp="1"/>
          </p:cNvSpPr>
          <p:nvPr>
            <p:ph idx="1"/>
          </p:nvPr>
        </p:nvSpPr>
        <p:spPr/>
        <p:txBody>
          <a:bodyPr/>
          <a:lstStyle/>
          <a:p>
            <a:r>
              <a:rPr lang="en-US" dirty="0"/>
              <a:t>This class is for creating cashflow statement.</a:t>
            </a:r>
          </a:p>
          <a:p>
            <a:pPr lvl="1"/>
            <a:r>
              <a:rPr lang="en-US" dirty="0"/>
              <a:t>Profit(): calculating profit or loss</a:t>
            </a:r>
          </a:p>
          <a:p>
            <a:pPr lvl="1"/>
            <a:r>
              <a:rPr lang="en-US" dirty="0" err="1"/>
              <a:t>Sales_total</a:t>
            </a:r>
            <a:r>
              <a:rPr lang="en-US" dirty="0"/>
              <a:t>(): calculating total sales</a:t>
            </a:r>
          </a:p>
          <a:p>
            <a:pPr lvl="1"/>
            <a:r>
              <a:rPr lang="en-US" dirty="0" err="1"/>
              <a:t>Exp_total</a:t>
            </a:r>
            <a:r>
              <a:rPr lang="en-US" dirty="0"/>
              <a:t>(): calculation total expense</a:t>
            </a:r>
          </a:p>
          <a:p>
            <a:pPr lvl="1"/>
            <a:r>
              <a:rPr lang="en-US" dirty="0" err="1"/>
              <a:t>Pur_total</a:t>
            </a:r>
            <a:r>
              <a:rPr lang="en-US" dirty="0"/>
              <a:t>(): calculating purchase total.</a:t>
            </a:r>
          </a:p>
          <a:p>
            <a:pPr lvl="1"/>
            <a:r>
              <a:rPr lang="en-US" dirty="0" err="1"/>
              <a:t>Stock_total</a:t>
            </a:r>
            <a:r>
              <a:rPr lang="en-US" dirty="0"/>
              <a:t>(): calculating stock total.</a:t>
            </a:r>
            <a:endParaRPr lang="en-PK" dirty="0"/>
          </a:p>
        </p:txBody>
      </p:sp>
      <p:sp>
        <p:nvSpPr>
          <p:cNvPr id="3" name="Title 2">
            <a:extLst>
              <a:ext uri="{FF2B5EF4-FFF2-40B4-BE49-F238E27FC236}">
                <a16:creationId xmlns:a16="http://schemas.microsoft.com/office/drawing/2014/main" id="{3594EF4E-545A-4666-A4BC-AFEDD25CE878}"/>
              </a:ext>
            </a:extLst>
          </p:cNvPr>
          <p:cNvSpPr>
            <a:spLocks noGrp="1"/>
          </p:cNvSpPr>
          <p:nvPr>
            <p:ph type="title"/>
          </p:nvPr>
        </p:nvSpPr>
        <p:spPr/>
        <p:txBody>
          <a:bodyPr/>
          <a:lstStyle/>
          <a:p>
            <a:r>
              <a:rPr lang="en-US" dirty="0"/>
              <a:t>Cashflow class</a:t>
            </a:r>
            <a:endParaRPr lang="en-PK" dirty="0"/>
          </a:p>
        </p:txBody>
      </p:sp>
    </p:spTree>
    <p:extLst>
      <p:ext uri="{BB962C8B-B14F-4D97-AF65-F5344CB8AC3E}">
        <p14:creationId xmlns:p14="http://schemas.microsoft.com/office/powerpoint/2010/main" val="1856974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9E978-9605-417C-951F-53F4926CFF1A}"/>
              </a:ext>
            </a:extLst>
          </p:cNvPr>
          <p:cNvSpPr>
            <a:spLocks noGrp="1"/>
          </p:cNvSpPr>
          <p:nvPr>
            <p:ph type="title"/>
          </p:nvPr>
        </p:nvSpPr>
        <p:spPr>
          <a:xfrm>
            <a:off x="1290909" y="798974"/>
            <a:ext cx="9610182" cy="601226"/>
          </a:xfrm>
        </p:spPr>
        <p:txBody>
          <a:bodyPr/>
          <a:lstStyle/>
          <a:p>
            <a:r>
              <a:rPr lang="en-US" dirty="0"/>
              <a:t>Uml diagrams</a:t>
            </a:r>
          </a:p>
        </p:txBody>
      </p:sp>
      <p:pic>
        <p:nvPicPr>
          <p:cNvPr id="7" name="Graphic 6" descr="Gears icon">
            <a:extLst>
              <a:ext uri="{FF2B5EF4-FFF2-40B4-BE49-F238E27FC236}">
                <a16:creationId xmlns:a16="http://schemas.microsoft.com/office/drawing/2014/main" id="{DA9595F8-50AF-4C85-9BC5-B52646E113F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9504" y="277750"/>
            <a:ext cx="1122450" cy="1122450"/>
          </a:xfrm>
          <a:prstGeom prst="rect">
            <a:avLst/>
          </a:prstGeom>
        </p:spPr>
      </p:pic>
      <p:sp>
        <p:nvSpPr>
          <p:cNvPr id="4" name="Text Placeholder 3">
            <a:extLst>
              <a:ext uri="{FF2B5EF4-FFF2-40B4-BE49-F238E27FC236}">
                <a16:creationId xmlns:a16="http://schemas.microsoft.com/office/drawing/2014/main" id="{4986B87E-83DC-455A-94FE-389658903147}"/>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Class Diagram</a:t>
            </a:r>
          </a:p>
          <a:p>
            <a:endParaRPr lang="en-US" dirty="0"/>
          </a:p>
          <a:p>
            <a:endParaRPr lang="en-US" dirty="0"/>
          </a:p>
        </p:txBody>
      </p:sp>
      <p:pic>
        <p:nvPicPr>
          <p:cNvPr id="9" name="Content Placeholder 8">
            <a:extLst>
              <a:ext uri="{FF2B5EF4-FFF2-40B4-BE49-F238E27FC236}">
                <a16:creationId xmlns:a16="http://schemas.microsoft.com/office/drawing/2014/main" id="{E9188EF9-E338-4BB3-AB47-9EA011EE65E6}"/>
              </a:ext>
            </a:extLst>
          </p:cNvPr>
          <p:cNvPicPr>
            <a:picLocks noGrp="1" noChangeAspect="1"/>
          </p:cNvPicPr>
          <p:nvPr>
            <p:ph idx="1"/>
          </p:nvPr>
        </p:nvPicPr>
        <p:blipFill>
          <a:blip r:embed="rId4"/>
          <a:stretch>
            <a:fillRect/>
          </a:stretch>
        </p:blipFill>
        <p:spPr>
          <a:xfrm>
            <a:off x="4238805" y="1496419"/>
            <a:ext cx="6124575" cy="5592298"/>
          </a:xfrm>
        </p:spPr>
      </p:pic>
    </p:spTree>
    <p:extLst>
      <p:ext uri="{BB962C8B-B14F-4D97-AF65-F5344CB8AC3E}">
        <p14:creationId xmlns:p14="http://schemas.microsoft.com/office/powerpoint/2010/main" val="4164098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E16BCA-9628-443E-8189-46EE029B9B78}"/>
              </a:ext>
            </a:extLst>
          </p:cNvPr>
          <p:cNvSpPr>
            <a:spLocks noGrp="1"/>
          </p:cNvSpPr>
          <p:nvPr>
            <p:ph idx="1"/>
          </p:nvPr>
        </p:nvSpPr>
        <p:spPr>
          <a:xfrm>
            <a:off x="1294362" y="1703693"/>
            <a:ext cx="9603275" cy="5078107"/>
          </a:xfrm>
        </p:spPr>
        <p:txBody>
          <a:bodyPr/>
          <a:lstStyle/>
          <a:p>
            <a:r>
              <a:rPr lang="en-US" dirty="0"/>
              <a:t>Use case diagram:</a:t>
            </a:r>
            <a:endParaRPr lang="en-PK" dirty="0"/>
          </a:p>
        </p:txBody>
      </p:sp>
      <p:sp>
        <p:nvSpPr>
          <p:cNvPr id="3" name="Title 2">
            <a:extLst>
              <a:ext uri="{FF2B5EF4-FFF2-40B4-BE49-F238E27FC236}">
                <a16:creationId xmlns:a16="http://schemas.microsoft.com/office/drawing/2014/main" id="{DE3F7808-3322-4385-B043-765ED53DD99E}"/>
              </a:ext>
            </a:extLst>
          </p:cNvPr>
          <p:cNvSpPr>
            <a:spLocks noGrp="1"/>
          </p:cNvSpPr>
          <p:nvPr>
            <p:ph type="title"/>
          </p:nvPr>
        </p:nvSpPr>
        <p:spPr/>
        <p:txBody>
          <a:bodyPr/>
          <a:lstStyle/>
          <a:p>
            <a:r>
              <a:rPr lang="en-US" dirty="0"/>
              <a:t>Uml diagram</a:t>
            </a:r>
            <a:endParaRPr lang="en-PK" dirty="0"/>
          </a:p>
        </p:txBody>
      </p:sp>
      <p:pic>
        <p:nvPicPr>
          <p:cNvPr id="5" name="Picture 4">
            <a:extLst>
              <a:ext uri="{FF2B5EF4-FFF2-40B4-BE49-F238E27FC236}">
                <a16:creationId xmlns:a16="http://schemas.microsoft.com/office/drawing/2014/main" id="{4FB7755B-D88B-4F3F-8767-119BFC28C9CB}"/>
              </a:ext>
            </a:extLst>
          </p:cNvPr>
          <p:cNvPicPr>
            <a:picLocks noChangeAspect="1"/>
          </p:cNvPicPr>
          <p:nvPr/>
        </p:nvPicPr>
        <p:blipFill>
          <a:blip r:embed="rId2"/>
          <a:stretch>
            <a:fillRect/>
          </a:stretch>
        </p:blipFill>
        <p:spPr>
          <a:xfrm>
            <a:off x="3461757" y="1329136"/>
            <a:ext cx="7670369" cy="5364000"/>
          </a:xfrm>
          <a:prstGeom prst="rect">
            <a:avLst/>
          </a:prstGeom>
        </p:spPr>
      </p:pic>
    </p:spTree>
    <p:extLst>
      <p:ext uri="{BB962C8B-B14F-4D97-AF65-F5344CB8AC3E}">
        <p14:creationId xmlns:p14="http://schemas.microsoft.com/office/powerpoint/2010/main" val="16721118"/>
      </p:ext>
    </p:extLst>
  </p:cSld>
  <p:clrMapOvr>
    <a:masterClrMapping/>
  </p:clrMapOvr>
</p:sld>
</file>

<file path=ppt/theme/theme1.xml><?xml version="1.0" encoding="utf-8"?>
<a:theme xmlns:a="http://schemas.openxmlformats.org/drawingml/2006/main" name="Gallery">
  <a:themeElements>
    <a:clrScheme name="Custom 10">
      <a:dk1>
        <a:sysClr val="windowText" lastClr="000000"/>
      </a:dk1>
      <a:lt1>
        <a:sysClr val="window" lastClr="FFFFFF"/>
      </a:lt1>
      <a:dk2>
        <a:srgbClr val="454545"/>
      </a:dk2>
      <a:lt2>
        <a:srgbClr val="DFDBD5"/>
      </a:lt2>
      <a:accent1>
        <a:srgbClr val="B71E42"/>
      </a:accent1>
      <a:accent2>
        <a:srgbClr val="84582C"/>
      </a:accent2>
      <a:accent3>
        <a:srgbClr val="002060"/>
      </a:accent3>
      <a:accent4>
        <a:srgbClr val="586EA6"/>
      </a:accent4>
      <a:accent5>
        <a:srgbClr val="586EA6"/>
      </a:accent5>
      <a:accent6>
        <a:srgbClr val="6892A0"/>
      </a:accent6>
      <a:hlink>
        <a:srgbClr val="B71E42"/>
      </a:hlink>
      <a:folHlink>
        <a:srgbClr val="586EA6"/>
      </a:folHlink>
    </a:clrScheme>
    <a:fontScheme name="Default">
      <a:majorFont>
        <a:latin typeface="Gill Sans MT"/>
        <a:ea typeface=""/>
        <a:cs typeface=""/>
      </a:majorFont>
      <a:minorFont>
        <a:latin typeface="Gill Sans MT"/>
        <a:ea typeface=""/>
        <a:cs typeface=""/>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spDef>
      <a:spPr>
        <a:solidFill>
          <a:srgbClr val="B71E42"/>
        </a:solidFill>
        <a:ln>
          <a:noFill/>
        </a:ln>
      </a:spPr>
      <a:bodyPr rtlCol="0" anchor="ctr"/>
      <a:lstStyle>
        <a:defPPr algn="ctr">
          <a:defRPr/>
        </a:defPPr>
      </a:lstStyle>
      <a:style>
        <a:lnRef idx="3">
          <a:schemeClr val="lt1"/>
        </a:lnRef>
        <a:fillRef idx="1">
          <a:schemeClr val="accent1"/>
        </a:fillRef>
        <a:effectRef idx="1">
          <a:schemeClr val="accent1"/>
        </a:effectRef>
        <a:fontRef idx="minor">
          <a:schemeClr val="lt1"/>
        </a:fontRef>
      </a:style>
    </a:spDef>
    <a:lnDef>
      <a:spPr>
        <a:ln w="31750"/>
      </a:spPr>
      <a:bodyPr/>
      <a:lstStyle/>
      <a:style>
        <a:lnRef idx="3">
          <a:schemeClr val="accent1"/>
        </a:lnRef>
        <a:fillRef idx="0">
          <a:schemeClr val="accent1"/>
        </a:fillRef>
        <a:effectRef idx="2">
          <a:schemeClr val="accent1"/>
        </a:effectRef>
        <a:fontRef idx="minor">
          <a:schemeClr val="tx1"/>
        </a:fontRef>
      </a:style>
    </a:lnDef>
  </a:objectDefaults>
  <a:extraClrSchemeLst/>
  <a:extLst>
    <a:ext uri="{05A4C25C-085E-4340-85A3-A5531E510DB2}">
      <thm15:themeFamily xmlns:thm15="http://schemas.microsoft.com/office/thememl/2012/main" name="TF66921596_My invention presentation_AAS_v5" id="{87E5ADC5-22B1-48B6-A377-CC62C9F76903}" vid="{35D6D025-A430-4CAD-B81F-81678F6B39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A1DB373-C1A1-4924-9AF2-F0436820150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FA01955-FFEB-4169-B0BF-D790410D62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9C8665-7E41-4E8E-957E-307F6F826A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My invention</Template>
  <TotalTime>277</TotalTime>
  <Words>811</Words>
  <Application>Microsoft Office PowerPoint</Application>
  <PresentationFormat>Widescreen</PresentationFormat>
  <Paragraphs>118</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Gill Sans MT</vt:lpstr>
      <vt:lpstr>Gallery</vt:lpstr>
      <vt:lpstr>HYPER MART DEPARTMENTAL STORE CASHFLOW SYSTEM</vt:lpstr>
      <vt:lpstr>CASHFLOW SYSTEM</vt:lpstr>
      <vt:lpstr>classes</vt:lpstr>
      <vt:lpstr>Transaction class</vt:lpstr>
      <vt:lpstr>Sales, purchase and expense class</vt:lpstr>
      <vt:lpstr>Stock class</vt:lpstr>
      <vt:lpstr>Cashflow class</vt:lpstr>
      <vt:lpstr>Uml diagrams</vt:lpstr>
      <vt:lpstr>Uml diagram</vt:lpstr>
      <vt:lpstr>Uml diagram</vt:lpstr>
      <vt:lpstr>Uml diagram</vt:lpstr>
      <vt:lpstr>Tools &amp; techniques</vt:lpstr>
      <vt:lpstr>Algorithms</vt:lpstr>
      <vt:lpstr>Algorithm</vt:lpstr>
      <vt:lpstr>Algoithms</vt:lpstr>
      <vt:lpstr>Database</vt:lpstr>
      <vt:lpstr>Data in database</vt:lpstr>
      <vt:lpstr>Gui Main window</vt:lpstr>
      <vt:lpstr>gUI purchase window </vt:lpstr>
      <vt:lpstr>Gui sales window</vt:lpstr>
      <vt:lpstr>Expense Window</vt:lpstr>
      <vt:lpstr>Gui stock window</vt:lpstr>
      <vt:lpstr>Cashflow statement window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HYPER MART DEPARTMENTAL STORE CASHFLOW SYSTEM</dc:title>
  <dc:creator>SAIFULLAH</dc:creator>
  <cp:lastModifiedBy>SAIFULLAH</cp:lastModifiedBy>
  <cp:revision>39</cp:revision>
  <dcterms:created xsi:type="dcterms:W3CDTF">2020-07-24T16:49:03Z</dcterms:created>
  <dcterms:modified xsi:type="dcterms:W3CDTF">2020-07-25T12:46:32Z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